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 id="2147483660" r:id="rId2"/>
    <p:sldMasterId id="2147483672" r:id="rId3"/>
  </p:sldMasterIdLst>
  <p:notesMasterIdLst>
    <p:notesMasterId r:id="rId26"/>
  </p:notesMasterIdLst>
  <p:handoutMasterIdLst>
    <p:handoutMasterId r:id="rId27"/>
  </p:handoutMasterIdLst>
  <p:sldIdLst>
    <p:sldId id="439" r:id="rId4"/>
    <p:sldId id="422" r:id="rId5"/>
    <p:sldId id="440" r:id="rId6"/>
    <p:sldId id="438" r:id="rId7"/>
    <p:sldId id="424" r:id="rId8"/>
    <p:sldId id="419" r:id="rId9"/>
    <p:sldId id="425" r:id="rId10"/>
    <p:sldId id="427" r:id="rId11"/>
    <p:sldId id="428" r:id="rId12"/>
    <p:sldId id="429" r:id="rId13"/>
    <p:sldId id="444" r:id="rId14"/>
    <p:sldId id="430" r:id="rId15"/>
    <p:sldId id="443" r:id="rId16"/>
    <p:sldId id="441" r:id="rId17"/>
    <p:sldId id="431" r:id="rId18"/>
    <p:sldId id="433" r:id="rId19"/>
    <p:sldId id="442" r:id="rId20"/>
    <p:sldId id="432" r:id="rId21"/>
    <p:sldId id="434" r:id="rId22"/>
    <p:sldId id="435" r:id="rId23"/>
    <p:sldId id="436" r:id="rId24"/>
    <p:sldId id="437" r:id="rId25"/>
  </p:sldIdLst>
  <p:sldSz cx="9144000" cy="6858000" type="screen4x3"/>
  <p:notesSz cx="6834188" cy="99790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65oC1zI8/Ef72W6Q6qRkdw==" hashData="RwgelTDHq2ybfHyjLxPz0g1ClBQdTs6FNYWllLX294ICI1nEplUFLHOTsyJW7L4MKjIe5VGHTifnn2EvJNqTpQ=="/>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a:srgbClr val="009900"/>
    <a:srgbClr val="FF00FF"/>
    <a:srgbClr val="00FF00"/>
    <a:srgbClr val="FFE5E5"/>
    <a:srgbClr val="FFCCCC"/>
    <a:srgbClr val="FF3399"/>
    <a:srgbClr val="FF0066"/>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456" autoAdjust="0"/>
    <p:restoredTop sz="86460" autoAdjust="0"/>
  </p:normalViewPr>
  <p:slideViewPr>
    <p:cSldViewPr>
      <p:cViewPr varScale="1">
        <p:scale>
          <a:sx n="82" d="100"/>
          <a:sy n="82" d="100"/>
        </p:scale>
        <p:origin x="858" y="108"/>
      </p:cViewPr>
      <p:guideLst>
        <p:guide orient="horz" pos="2160"/>
        <p:guide pos="2880"/>
      </p:guideLst>
    </p:cSldViewPr>
  </p:slideViewPr>
  <p:outlineViewPr>
    <p:cViewPr>
      <p:scale>
        <a:sx n="33" d="100"/>
        <a:sy n="33" d="100"/>
      </p:scale>
      <p:origin x="19" y="5386"/>
    </p:cViewPr>
  </p:outlineViewPr>
  <p:notesTextViewPr>
    <p:cViewPr>
      <p:scale>
        <a:sx n="100" d="100"/>
        <a:sy n="100" d="100"/>
      </p:scale>
      <p:origin x="0" y="0"/>
    </p:cViewPr>
  </p:notesTextViewPr>
  <p:sorterViewPr>
    <p:cViewPr>
      <p:scale>
        <a:sx n="122" d="100"/>
        <a:sy n="122" d="100"/>
      </p:scale>
      <p:origin x="0" y="-445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dgm:t>
        <a:bodyPr/>
        <a:lstStyle/>
        <a:p>
          <a:r>
            <a:rPr lang="en-US" sz="2000" dirty="0" smtClean="0"/>
            <a:t>Plan HR Management</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dgm:t>
        <a:bodyPr/>
        <a:lstStyle/>
        <a:p>
          <a:pPr algn="l"/>
          <a:r>
            <a:rPr lang="en-US" sz="2000" dirty="0" smtClean="0"/>
            <a:t>- HR Management Plan</a:t>
          </a:r>
          <a:endParaRPr lang="en-US" sz="2000" dirty="0"/>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X="-745">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429"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dgm:presLayoutVars>
          <dgm:bulletEnabled val="1"/>
        </dgm:presLayoutVars>
      </dgm:prSet>
      <dgm:spPr/>
      <dgm:t>
        <a:bodyPr/>
        <a:lstStyle/>
        <a:p>
          <a:endParaRPr lang="en-US"/>
        </a:p>
      </dgm:t>
    </dgm:pt>
  </dgm:ptLst>
  <dgm:cxnLst>
    <dgm:cxn modelId="{6EF9821F-39C8-46C2-B783-C50B14DD9527}" type="presOf" srcId="{FDC75353-43E1-4BE9-BE92-3DE223203E21}" destId="{BC99F0E5-FD24-44CA-A2C8-7C71AD74C94A}" srcOrd="0" destOrd="0" presId="urn:microsoft.com/office/officeart/2005/8/layout/process1"/>
    <dgm:cxn modelId="{7B7C9B23-02CA-4BE4-8909-B43A31E51743}" type="presOf" srcId="{8C6B185C-6583-47C7-B4D2-6FC6AB0CC46E}" destId="{FE898AEB-D0CF-4F9F-AE69-D7C6D01BE8E9}"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7EDA97E2-F7D1-4379-9F9B-2A2B6E79BB25}" srcId="{FDC75353-43E1-4BE9-BE92-3DE223203E21}" destId="{8C6B185C-6583-47C7-B4D2-6FC6AB0CC46E}" srcOrd="0" destOrd="0" parTransId="{44EA3547-AC6C-44A8-9F35-3FD2D2D7C432}" sibTransId="{DD25A6A7-F2BB-4D64-88C9-9B49DCC71F89}"/>
    <dgm:cxn modelId="{53CDECF7-FD5B-4727-A9C5-CCAD1E763FF4}" type="presOf" srcId="{DD25A6A7-F2BB-4D64-88C9-9B49DCC71F89}" destId="{286F30A0-5D74-41AA-A502-014106C0E1D1}" srcOrd="0" destOrd="0" presId="urn:microsoft.com/office/officeart/2005/8/layout/process1"/>
    <dgm:cxn modelId="{B9E9DB95-5066-46DF-ADDB-EFB589A12B73}" type="presOf" srcId="{DD25A6A7-F2BB-4D64-88C9-9B49DCC71F89}" destId="{6B9523BE-624C-4F04-AA39-C1A0DB2E6E61}" srcOrd="1" destOrd="0" presId="urn:microsoft.com/office/officeart/2005/8/layout/process1"/>
    <dgm:cxn modelId="{20BBFF30-2168-4DA4-89A4-E471132D308A}" type="presOf" srcId="{870E4CAF-3E4E-4408-AFA6-8F8D06D1CDBD}" destId="{A18CB558-A546-4D96-A142-FFD541E4769C}" srcOrd="0" destOrd="0" presId="urn:microsoft.com/office/officeart/2005/8/layout/process1"/>
    <dgm:cxn modelId="{4295A4E8-6F86-4523-9E66-4C5C648BAEF8}" type="presParOf" srcId="{BC99F0E5-FD24-44CA-A2C8-7C71AD74C94A}" destId="{FE898AEB-D0CF-4F9F-AE69-D7C6D01BE8E9}" srcOrd="0" destOrd="0" presId="urn:microsoft.com/office/officeart/2005/8/layout/process1"/>
    <dgm:cxn modelId="{3E582B3F-7B44-401E-AE03-86B0F6E98285}" type="presParOf" srcId="{BC99F0E5-FD24-44CA-A2C8-7C71AD74C94A}" destId="{286F30A0-5D74-41AA-A502-014106C0E1D1}" srcOrd="1" destOrd="0" presId="urn:microsoft.com/office/officeart/2005/8/layout/process1"/>
    <dgm:cxn modelId="{63A93B14-4902-4123-BEA6-AC622BDD0575}" type="presParOf" srcId="{286F30A0-5D74-41AA-A502-014106C0E1D1}" destId="{6B9523BE-624C-4F04-AA39-C1A0DB2E6E61}" srcOrd="0" destOrd="0" presId="urn:microsoft.com/office/officeart/2005/8/layout/process1"/>
    <dgm:cxn modelId="{EA6E5748-96BE-4AA8-8ACF-1E9363D234F2}" type="presParOf" srcId="{BC99F0E5-FD24-44CA-A2C8-7C71AD74C94A}" destId="{A18CB558-A546-4D96-A142-FFD541E4769C}" srcOrd="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1">
            <a:lumMod val="50000"/>
          </a:schemeClr>
        </a:solidFill>
      </dgm:spPr>
      <dgm:t>
        <a:bodyPr/>
        <a:lstStyle/>
        <a:p>
          <a:pPr algn="l">
            <a:lnSpc>
              <a:spcPts val="2000"/>
            </a:lnSpc>
          </a:pPr>
          <a:r>
            <a:rPr lang="en-US" sz="2000" dirty="0" smtClean="0"/>
            <a:t>Let us equip the lab with 50% new computers and 50% existing computers</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a:solidFill>
          <a:schemeClr val="accent1">
            <a:lumMod val="50000"/>
          </a:schemeClr>
        </a:solidFill>
      </dgm:spPr>
      <dgm:t>
        <a:bodyPr/>
        <a:lstStyle/>
        <a:p>
          <a:pPr algn="l">
            <a:lnSpc>
              <a:spcPts val="2000"/>
            </a:lnSpc>
            <a:spcAft>
              <a:spcPts val="0"/>
            </a:spcAft>
          </a:pPr>
          <a:r>
            <a:rPr lang="en-US" sz="2000" dirty="0" smtClean="0"/>
            <a:t>Compromising</a:t>
          </a:r>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06133" custLinFactNeighborY="-1852">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X="238" custLinFactNeighborY="-1852">
        <dgm:presLayoutVars>
          <dgm:bulletEnabled val="1"/>
        </dgm:presLayoutVars>
      </dgm:prSet>
      <dgm:spPr/>
      <dgm:t>
        <a:bodyPr/>
        <a:lstStyle/>
        <a:p>
          <a:endParaRPr lang="en-US"/>
        </a:p>
      </dgm:t>
    </dgm:pt>
  </dgm:ptLst>
  <dgm:cxnLst>
    <dgm:cxn modelId="{7A7CEBFA-289C-4A6C-B8BD-036F77BE4CB7}" type="presOf" srcId="{FDC75353-43E1-4BE9-BE92-3DE223203E21}" destId="{BC99F0E5-FD24-44CA-A2C8-7C71AD74C94A}"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18B0E97E-5320-4DBB-AECD-C10026149A5A}" type="presOf" srcId="{DD25A6A7-F2BB-4D64-88C9-9B49DCC71F89}" destId="{286F30A0-5D74-41AA-A502-014106C0E1D1}" srcOrd="0" destOrd="0" presId="urn:microsoft.com/office/officeart/2005/8/layout/process1"/>
    <dgm:cxn modelId="{1D137233-73F4-443B-A79D-6231209188E4}" type="presOf" srcId="{8C6B185C-6583-47C7-B4D2-6FC6AB0CC46E}" destId="{FE898AEB-D0CF-4F9F-AE69-D7C6D01BE8E9}" srcOrd="0" destOrd="0" presId="urn:microsoft.com/office/officeart/2005/8/layout/process1"/>
    <dgm:cxn modelId="{7EDA97E2-F7D1-4379-9F9B-2A2B6E79BB25}" srcId="{FDC75353-43E1-4BE9-BE92-3DE223203E21}" destId="{8C6B185C-6583-47C7-B4D2-6FC6AB0CC46E}" srcOrd="0" destOrd="0" parTransId="{44EA3547-AC6C-44A8-9F35-3FD2D2D7C432}" sibTransId="{DD25A6A7-F2BB-4D64-88C9-9B49DCC71F89}"/>
    <dgm:cxn modelId="{C0F422C4-A5FC-4AC4-B8BF-EE41D669A548}" type="presOf" srcId="{870E4CAF-3E4E-4408-AFA6-8F8D06D1CDBD}" destId="{A18CB558-A546-4D96-A142-FFD541E4769C}" srcOrd="0" destOrd="0" presId="urn:microsoft.com/office/officeart/2005/8/layout/process1"/>
    <dgm:cxn modelId="{33AEB29B-0C47-483C-83A1-6B8AF9B7BFF4}" type="presOf" srcId="{DD25A6A7-F2BB-4D64-88C9-9B49DCC71F89}" destId="{6B9523BE-624C-4F04-AA39-C1A0DB2E6E61}" srcOrd="1" destOrd="0" presId="urn:microsoft.com/office/officeart/2005/8/layout/process1"/>
    <dgm:cxn modelId="{3D433508-2B8D-4FD0-B672-104D28283DFF}" type="presParOf" srcId="{BC99F0E5-FD24-44CA-A2C8-7C71AD74C94A}" destId="{FE898AEB-D0CF-4F9F-AE69-D7C6D01BE8E9}" srcOrd="0" destOrd="0" presId="urn:microsoft.com/office/officeart/2005/8/layout/process1"/>
    <dgm:cxn modelId="{56F7A642-ABA2-4E8D-91E0-9574B5C7EEA3}" type="presParOf" srcId="{BC99F0E5-FD24-44CA-A2C8-7C71AD74C94A}" destId="{286F30A0-5D74-41AA-A502-014106C0E1D1}" srcOrd="1" destOrd="0" presId="urn:microsoft.com/office/officeart/2005/8/layout/process1"/>
    <dgm:cxn modelId="{05986F4F-1BCD-4361-9F1A-C9C502E1BF3D}" type="presParOf" srcId="{286F30A0-5D74-41AA-A502-014106C0E1D1}" destId="{6B9523BE-624C-4F04-AA39-C1A0DB2E6E61}" srcOrd="0" destOrd="0" presId="urn:microsoft.com/office/officeart/2005/8/layout/process1"/>
    <dgm:cxn modelId="{9FC6352D-D7A4-4D92-947E-53AFD795C411}" type="presParOf" srcId="{BC99F0E5-FD24-44CA-A2C8-7C71AD74C94A}" destId="{A18CB558-A546-4D96-A142-FFD541E4769C}" srcOrd="2" destOrd="0" presId="urn:microsoft.com/office/officeart/2005/8/layout/process1"/>
  </dgm:cxnLst>
  <dgm:bg>
    <a:noFill/>
  </dgm:bg>
  <dgm:whole/>
  <dgm:extLst>
    <a:ext uri="http://schemas.microsoft.com/office/drawing/2008/diagram">
      <dsp:dataModelExt xmlns:dsp="http://schemas.microsoft.com/office/drawing/2008/diagram" relId="rId3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3">
            <a:lumMod val="75000"/>
          </a:schemeClr>
        </a:solidFill>
      </dgm:spPr>
      <dgm:t>
        <a:bodyPr/>
        <a:lstStyle/>
        <a:p>
          <a:pPr>
            <a:lnSpc>
              <a:spcPts val="2000"/>
            </a:lnSpc>
          </a:pPr>
          <a:r>
            <a:rPr lang="en-US" sz="2000" dirty="0" smtClean="0"/>
            <a:t>Acquire Project Team</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a:solidFill>
          <a:schemeClr val="accent3">
            <a:lumMod val="75000"/>
          </a:schemeClr>
        </a:solidFill>
      </dgm:spPr>
      <dgm:t>
        <a:bodyPr/>
        <a:lstStyle/>
        <a:p>
          <a:pPr algn="l">
            <a:lnSpc>
              <a:spcPts val="2000"/>
            </a:lnSpc>
            <a:spcAft>
              <a:spcPts val="0"/>
            </a:spcAft>
          </a:pPr>
          <a:r>
            <a:rPr lang="en-US" sz="2000" dirty="0" smtClean="0"/>
            <a:t>- Project Staff Assignments</a:t>
          </a:r>
        </a:p>
        <a:p>
          <a:pPr algn="l">
            <a:lnSpc>
              <a:spcPts val="2000"/>
            </a:lnSpc>
            <a:spcAft>
              <a:spcPts val="0"/>
            </a:spcAft>
          </a:pPr>
          <a:r>
            <a:rPr lang="en-US" sz="2000" dirty="0" smtClean="0"/>
            <a:t>- Resource Calendars </a:t>
          </a:r>
          <a:endParaRPr lang="en-US" sz="2000" dirty="0"/>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Y="-3704">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dgm:presLayoutVars>
          <dgm:bulletEnabled val="1"/>
        </dgm:presLayoutVars>
      </dgm:prSet>
      <dgm:spPr/>
      <dgm:t>
        <a:bodyPr/>
        <a:lstStyle/>
        <a:p>
          <a:endParaRPr lang="en-US"/>
        </a:p>
      </dgm:t>
    </dgm:pt>
  </dgm:ptLst>
  <dgm:cxnLst>
    <dgm:cxn modelId="{98ECF842-6F16-4B14-9A2F-2E6A3C3A1FF5}" type="presOf" srcId="{DD25A6A7-F2BB-4D64-88C9-9B49DCC71F89}" destId="{6B9523BE-624C-4F04-AA39-C1A0DB2E6E61}" srcOrd="1" destOrd="0" presId="urn:microsoft.com/office/officeart/2005/8/layout/process1"/>
    <dgm:cxn modelId="{9807C738-686D-4F4B-A457-06F92DB3B4E5}" type="presOf" srcId="{8C6B185C-6583-47C7-B4D2-6FC6AB0CC46E}" destId="{FE898AEB-D0CF-4F9F-AE69-D7C6D01BE8E9}" srcOrd="0" destOrd="0" presId="urn:microsoft.com/office/officeart/2005/8/layout/process1"/>
    <dgm:cxn modelId="{E8AB8F99-A775-432E-8FCE-85AE0E012B86}" type="presOf" srcId="{870E4CAF-3E4E-4408-AFA6-8F8D06D1CDBD}" destId="{A18CB558-A546-4D96-A142-FFD541E4769C}" srcOrd="0" destOrd="0" presId="urn:microsoft.com/office/officeart/2005/8/layout/process1"/>
    <dgm:cxn modelId="{E9012CD2-D082-4C6C-9B86-780ADA5728C4}" type="presOf" srcId="{FDC75353-43E1-4BE9-BE92-3DE223203E21}" destId="{BC99F0E5-FD24-44CA-A2C8-7C71AD74C94A}" srcOrd="0" destOrd="0" presId="urn:microsoft.com/office/officeart/2005/8/layout/process1"/>
    <dgm:cxn modelId="{2541A55F-8F35-45F5-B7B1-FB05E56C56D4}" type="presOf" srcId="{DD25A6A7-F2BB-4D64-88C9-9B49DCC71F89}" destId="{286F30A0-5D74-41AA-A502-014106C0E1D1}"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7EDA97E2-F7D1-4379-9F9B-2A2B6E79BB25}" srcId="{FDC75353-43E1-4BE9-BE92-3DE223203E21}" destId="{8C6B185C-6583-47C7-B4D2-6FC6AB0CC46E}" srcOrd="0" destOrd="0" parTransId="{44EA3547-AC6C-44A8-9F35-3FD2D2D7C432}" sibTransId="{DD25A6A7-F2BB-4D64-88C9-9B49DCC71F89}"/>
    <dgm:cxn modelId="{064D48F8-3447-44F8-86E4-852D8AA947CF}" type="presParOf" srcId="{BC99F0E5-FD24-44CA-A2C8-7C71AD74C94A}" destId="{FE898AEB-D0CF-4F9F-AE69-D7C6D01BE8E9}" srcOrd="0" destOrd="0" presId="urn:microsoft.com/office/officeart/2005/8/layout/process1"/>
    <dgm:cxn modelId="{A35AAFE5-23D9-445E-8D07-56B961013B74}" type="presParOf" srcId="{BC99F0E5-FD24-44CA-A2C8-7C71AD74C94A}" destId="{286F30A0-5D74-41AA-A502-014106C0E1D1}" srcOrd="1" destOrd="0" presId="urn:microsoft.com/office/officeart/2005/8/layout/process1"/>
    <dgm:cxn modelId="{5BBF30B7-67DD-4073-89D3-8B502F2032C7}" type="presParOf" srcId="{286F30A0-5D74-41AA-A502-014106C0E1D1}" destId="{6B9523BE-624C-4F04-AA39-C1A0DB2E6E61}" srcOrd="0" destOrd="0" presId="urn:microsoft.com/office/officeart/2005/8/layout/process1"/>
    <dgm:cxn modelId="{6CAA8AB1-585E-4C90-9314-23E688D75273}" type="presParOf" srcId="{BC99F0E5-FD24-44CA-A2C8-7C71AD74C94A}" destId="{A18CB558-A546-4D96-A142-FFD541E4769C}" srcOrd="2"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3">
            <a:lumMod val="75000"/>
          </a:schemeClr>
        </a:solidFill>
      </dgm:spPr>
      <dgm:t>
        <a:bodyPr/>
        <a:lstStyle/>
        <a:p>
          <a:pPr>
            <a:lnSpc>
              <a:spcPts val="2000"/>
            </a:lnSpc>
          </a:pPr>
          <a:r>
            <a:rPr lang="en-US" sz="2000" dirty="0" smtClean="0"/>
            <a:t>Develop Project Team</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a:solidFill>
          <a:schemeClr val="accent3">
            <a:lumMod val="75000"/>
          </a:schemeClr>
        </a:solidFill>
      </dgm:spPr>
      <dgm:t>
        <a:bodyPr/>
        <a:lstStyle/>
        <a:p>
          <a:pPr algn="l">
            <a:lnSpc>
              <a:spcPts val="2000"/>
            </a:lnSpc>
            <a:spcAft>
              <a:spcPts val="0"/>
            </a:spcAft>
          </a:pPr>
          <a:r>
            <a:rPr lang="en-US" sz="2000" dirty="0" smtClean="0"/>
            <a:t>- Team Performance Assessments</a:t>
          </a:r>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Y="-1634">
        <dgm:presLayoutVars>
          <dgm:bulletEnabled val="1"/>
        </dgm:presLayoutVars>
      </dgm:prSet>
      <dgm:spPr/>
      <dgm:t>
        <a:bodyPr/>
        <a:lstStyle/>
        <a:p>
          <a:endParaRPr lang="en-US"/>
        </a:p>
      </dgm:t>
    </dgm:pt>
  </dgm:ptLst>
  <dgm:cxnLst>
    <dgm:cxn modelId="{6463F8F9-0CB4-4DFA-81AC-840E6054F358}" type="presOf" srcId="{FDC75353-43E1-4BE9-BE92-3DE223203E21}" destId="{BC99F0E5-FD24-44CA-A2C8-7C71AD74C94A}" srcOrd="0" destOrd="0" presId="urn:microsoft.com/office/officeart/2005/8/layout/process1"/>
    <dgm:cxn modelId="{B8DD90A2-5CAC-459F-86A2-543301C94CF4}" type="presOf" srcId="{8C6B185C-6583-47C7-B4D2-6FC6AB0CC46E}" destId="{FE898AEB-D0CF-4F9F-AE69-D7C6D01BE8E9}"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CC7D5F79-0AE0-41E1-8019-FBA151B7E9C7}" type="presOf" srcId="{DD25A6A7-F2BB-4D64-88C9-9B49DCC71F89}" destId="{286F30A0-5D74-41AA-A502-014106C0E1D1}" srcOrd="0" destOrd="0" presId="urn:microsoft.com/office/officeart/2005/8/layout/process1"/>
    <dgm:cxn modelId="{5180A39E-1A3E-4A06-B3F5-6536376BCD14}" type="presOf" srcId="{870E4CAF-3E4E-4408-AFA6-8F8D06D1CDBD}" destId="{A18CB558-A546-4D96-A142-FFD541E4769C}" srcOrd="0" destOrd="0" presId="urn:microsoft.com/office/officeart/2005/8/layout/process1"/>
    <dgm:cxn modelId="{7EDA97E2-F7D1-4379-9F9B-2A2B6E79BB25}" srcId="{FDC75353-43E1-4BE9-BE92-3DE223203E21}" destId="{8C6B185C-6583-47C7-B4D2-6FC6AB0CC46E}" srcOrd="0" destOrd="0" parTransId="{44EA3547-AC6C-44A8-9F35-3FD2D2D7C432}" sibTransId="{DD25A6A7-F2BB-4D64-88C9-9B49DCC71F89}"/>
    <dgm:cxn modelId="{BA0438FC-1B15-4B11-BDCF-E0A287A34586}" type="presOf" srcId="{DD25A6A7-F2BB-4D64-88C9-9B49DCC71F89}" destId="{6B9523BE-624C-4F04-AA39-C1A0DB2E6E61}" srcOrd="1" destOrd="0" presId="urn:microsoft.com/office/officeart/2005/8/layout/process1"/>
    <dgm:cxn modelId="{D4788127-284E-45C5-9AEB-68F452D4AEC1}" type="presParOf" srcId="{BC99F0E5-FD24-44CA-A2C8-7C71AD74C94A}" destId="{FE898AEB-D0CF-4F9F-AE69-D7C6D01BE8E9}" srcOrd="0" destOrd="0" presId="urn:microsoft.com/office/officeart/2005/8/layout/process1"/>
    <dgm:cxn modelId="{94B3135B-27C6-47D4-8ACB-B6BDE686F4EA}" type="presParOf" srcId="{BC99F0E5-FD24-44CA-A2C8-7C71AD74C94A}" destId="{286F30A0-5D74-41AA-A502-014106C0E1D1}" srcOrd="1" destOrd="0" presId="urn:microsoft.com/office/officeart/2005/8/layout/process1"/>
    <dgm:cxn modelId="{CF292D8E-D92E-4A61-807C-BD4D65C391EF}" type="presParOf" srcId="{286F30A0-5D74-41AA-A502-014106C0E1D1}" destId="{6B9523BE-624C-4F04-AA39-C1A0DB2E6E61}" srcOrd="0" destOrd="0" presId="urn:microsoft.com/office/officeart/2005/8/layout/process1"/>
    <dgm:cxn modelId="{A3D7F400-713C-4A64-B4B0-F09DEAF1BF65}" type="presParOf" srcId="{BC99F0E5-FD24-44CA-A2C8-7C71AD74C94A}" destId="{A18CB558-A546-4D96-A142-FFD541E4769C}" srcOrd="2" destOrd="0" presId="urn:microsoft.com/office/officeart/2005/8/layout/process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3">
            <a:lumMod val="75000"/>
          </a:schemeClr>
        </a:solidFill>
      </dgm:spPr>
      <dgm:t>
        <a:bodyPr/>
        <a:lstStyle/>
        <a:p>
          <a:pPr>
            <a:lnSpc>
              <a:spcPts val="2000"/>
            </a:lnSpc>
          </a:pPr>
          <a:r>
            <a:rPr lang="en-US" sz="2000" dirty="0" smtClean="0"/>
            <a:t>Manage Project Team</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a:solidFill>
          <a:schemeClr val="accent3">
            <a:lumMod val="75000"/>
          </a:schemeClr>
        </a:solidFill>
      </dgm:spPr>
      <dgm:t>
        <a:bodyPr/>
        <a:lstStyle/>
        <a:p>
          <a:pPr algn="l">
            <a:lnSpc>
              <a:spcPts val="2000"/>
            </a:lnSpc>
            <a:spcAft>
              <a:spcPts val="0"/>
            </a:spcAft>
          </a:pPr>
          <a:r>
            <a:rPr lang="en-US" sz="2000" dirty="0" smtClean="0"/>
            <a:t>- Change Requests		</a:t>
          </a:r>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X="238" custLinFactNeighborY="-1852">
        <dgm:presLayoutVars>
          <dgm:bulletEnabled val="1"/>
        </dgm:presLayoutVars>
      </dgm:prSet>
      <dgm:spPr/>
      <dgm:t>
        <a:bodyPr/>
        <a:lstStyle/>
        <a:p>
          <a:endParaRPr lang="en-US"/>
        </a:p>
      </dgm:t>
    </dgm:pt>
  </dgm:ptLst>
  <dgm:cxnLst>
    <dgm:cxn modelId="{24B696D5-F9E2-4B99-8602-7F57378901BB}" type="presOf" srcId="{8C6B185C-6583-47C7-B4D2-6FC6AB0CC46E}" destId="{FE898AEB-D0CF-4F9F-AE69-D7C6D01BE8E9}" srcOrd="0" destOrd="0" presId="urn:microsoft.com/office/officeart/2005/8/layout/process1"/>
    <dgm:cxn modelId="{B3B770C0-C368-4C90-8BE3-E0AE22F27B4B}" type="presOf" srcId="{DD25A6A7-F2BB-4D64-88C9-9B49DCC71F89}" destId="{286F30A0-5D74-41AA-A502-014106C0E1D1}" srcOrd="0" destOrd="0" presId="urn:microsoft.com/office/officeart/2005/8/layout/process1"/>
    <dgm:cxn modelId="{B05A6AAE-878F-4F77-8CDD-2935571739E4}" type="presOf" srcId="{FDC75353-43E1-4BE9-BE92-3DE223203E21}" destId="{BC99F0E5-FD24-44CA-A2C8-7C71AD74C94A}" srcOrd="0" destOrd="0" presId="urn:microsoft.com/office/officeart/2005/8/layout/process1"/>
    <dgm:cxn modelId="{FA2054C2-2D4D-4AF3-936E-DD73ADB9501B}" type="presOf" srcId="{870E4CAF-3E4E-4408-AFA6-8F8D06D1CDBD}" destId="{A18CB558-A546-4D96-A142-FFD541E4769C}" srcOrd="0" destOrd="0" presId="urn:microsoft.com/office/officeart/2005/8/layout/process1"/>
    <dgm:cxn modelId="{AB2557E7-4E46-4489-A203-83E0D5CFF30C}" type="presOf" srcId="{DD25A6A7-F2BB-4D64-88C9-9B49DCC71F89}" destId="{6B9523BE-624C-4F04-AA39-C1A0DB2E6E61}" srcOrd="1"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7EDA97E2-F7D1-4379-9F9B-2A2B6E79BB25}" srcId="{FDC75353-43E1-4BE9-BE92-3DE223203E21}" destId="{8C6B185C-6583-47C7-B4D2-6FC6AB0CC46E}" srcOrd="0" destOrd="0" parTransId="{44EA3547-AC6C-44A8-9F35-3FD2D2D7C432}" sibTransId="{DD25A6A7-F2BB-4D64-88C9-9B49DCC71F89}"/>
    <dgm:cxn modelId="{57D508DD-D7BC-4CB3-B775-99EC27B0C6DE}" type="presParOf" srcId="{BC99F0E5-FD24-44CA-A2C8-7C71AD74C94A}" destId="{FE898AEB-D0CF-4F9F-AE69-D7C6D01BE8E9}" srcOrd="0" destOrd="0" presId="urn:microsoft.com/office/officeart/2005/8/layout/process1"/>
    <dgm:cxn modelId="{7D46A241-EAC3-4CD8-A6A0-800A60DDFBAA}" type="presParOf" srcId="{BC99F0E5-FD24-44CA-A2C8-7C71AD74C94A}" destId="{286F30A0-5D74-41AA-A502-014106C0E1D1}" srcOrd="1" destOrd="0" presId="urn:microsoft.com/office/officeart/2005/8/layout/process1"/>
    <dgm:cxn modelId="{7DAAD3BD-6FF1-4AE9-85BE-E4466E47F319}" type="presParOf" srcId="{286F30A0-5D74-41AA-A502-014106C0E1D1}" destId="{6B9523BE-624C-4F04-AA39-C1A0DB2E6E61}" srcOrd="0" destOrd="0" presId="urn:microsoft.com/office/officeart/2005/8/layout/process1"/>
    <dgm:cxn modelId="{C6FF354A-0B5D-45C2-86FA-15FD680188CE}" type="presParOf" srcId="{BC99F0E5-FD24-44CA-A2C8-7C71AD74C94A}" destId="{A18CB558-A546-4D96-A142-FFD541E4769C}" srcOrd="2" destOrd="0" presId="urn:microsoft.com/office/officeart/2005/8/layout/process1"/>
  </dgm:cxnLst>
  <dgm:bg>
    <a:noFill/>
  </dgm:bg>
  <dgm:whole/>
  <dgm:extLst>
    <a:ext uri="http://schemas.microsoft.com/office/drawing/2008/diagram">
      <dsp:dataModelExt xmlns:dsp="http://schemas.microsoft.com/office/drawing/2008/diagram" relId="rId2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1">
            <a:lumMod val="50000"/>
          </a:schemeClr>
        </a:solidFill>
      </dgm:spPr>
      <dgm:t>
        <a:bodyPr/>
        <a:lstStyle/>
        <a:p>
          <a:pPr algn="l"/>
          <a:r>
            <a:rPr lang="en-US" sz="2000" dirty="0" smtClean="0"/>
            <a:t>Both of you want this Lab to come up. I am sure we can come to agreement on the purchase of computers and what is best for the project</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a:solidFill>
          <a:schemeClr val="accent1">
            <a:lumMod val="50000"/>
          </a:schemeClr>
        </a:solidFill>
      </dgm:spPr>
      <dgm:t>
        <a:bodyPr/>
        <a:lstStyle/>
        <a:p>
          <a:pPr algn="l"/>
          <a:r>
            <a:rPr lang="en-US" sz="2000" dirty="0" smtClean="0"/>
            <a:t>Smoothing</a:t>
          </a:r>
          <a:endParaRPr lang="en-US" sz="2000" dirty="0"/>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06133" custLinFactNeighborX="-745">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429"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dgm:presLayoutVars>
          <dgm:bulletEnabled val="1"/>
        </dgm:presLayoutVars>
      </dgm:prSet>
      <dgm:spPr/>
      <dgm:t>
        <a:bodyPr/>
        <a:lstStyle/>
        <a:p>
          <a:endParaRPr lang="en-US"/>
        </a:p>
      </dgm:t>
    </dgm:pt>
  </dgm:ptLst>
  <dgm:cxnLst>
    <dgm:cxn modelId="{2CB55545-CC47-4E2E-BDD9-844EF862D1E1}" type="presOf" srcId="{FDC75353-43E1-4BE9-BE92-3DE223203E21}" destId="{BC99F0E5-FD24-44CA-A2C8-7C71AD74C94A}"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1FA6D49A-48A1-46B2-812C-218DE35C8998}" type="presOf" srcId="{870E4CAF-3E4E-4408-AFA6-8F8D06D1CDBD}" destId="{A18CB558-A546-4D96-A142-FFD541E4769C}" srcOrd="0" destOrd="0" presId="urn:microsoft.com/office/officeart/2005/8/layout/process1"/>
    <dgm:cxn modelId="{4360AE09-AD69-4F7C-8E97-9B40D6EE4E84}" type="presOf" srcId="{8C6B185C-6583-47C7-B4D2-6FC6AB0CC46E}" destId="{FE898AEB-D0CF-4F9F-AE69-D7C6D01BE8E9}" srcOrd="0" destOrd="0" presId="urn:microsoft.com/office/officeart/2005/8/layout/process1"/>
    <dgm:cxn modelId="{BA0E31FB-1B4F-4F8D-81D4-64597B0F51F3}" type="presOf" srcId="{DD25A6A7-F2BB-4D64-88C9-9B49DCC71F89}" destId="{286F30A0-5D74-41AA-A502-014106C0E1D1}" srcOrd="0" destOrd="0" presId="urn:microsoft.com/office/officeart/2005/8/layout/process1"/>
    <dgm:cxn modelId="{7EDA97E2-F7D1-4379-9F9B-2A2B6E79BB25}" srcId="{FDC75353-43E1-4BE9-BE92-3DE223203E21}" destId="{8C6B185C-6583-47C7-B4D2-6FC6AB0CC46E}" srcOrd="0" destOrd="0" parTransId="{44EA3547-AC6C-44A8-9F35-3FD2D2D7C432}" sibTransId="{DD25A6A7-F2BB-4D64-88C9-9B49DCC71F89}"/>
    <dgm:cxn modelId="{25C66A3B-6625-49FE-901F-1CE32DC4226D}" type="presOf" srcId="{DD25A6A7-F2BB-4D64-88C9-9B49DCC71F89}" destId="{6B9523BE-624C-4F04-AA39-C1A0DB2E6E61}" srcOrd="1" destOrd="0" presId="urn:microsoft.com/office/officeart/2005/8/layout/process1"/>
    <dgm:cxn modelId="{FCD4FA23-B919-40F2-96F1-EF872D563925}" type="presParOf" srcId="{BC99F0E5-FD24-44CA-A2C8-7C71AD74C94A}" destId="{FE898AEB-D0CF-4F9F-AE69-D7C6D01BE8E9}" srcOrd="0" destOrd="0" presId="urn:microsoft.com/office/officeart/2005/8/layout/process1"/>
    <dgm:cxn modelId="{EE02BB17-BAEE-4C38-B39C-E611C54D3F15}" type="presParOf" srcId="{BC99F0E5-FD24-44CA-A2C8-7C71AD74C94A}" destId="{286F30A0-5D74-41AA-A502-014106C0E1D1}" srcOrd="1" destOrd="0" presId="urn:microsoft.com/office/officeart/2005/8/layout/process1"/>
    <dgm:cxn modelId="{4BDA38AC-EB0B-4142-839A-9EF5622B212D}" type="presParOf" srcId="{286F30A0-5D74-41AA-A502-014106C0E1D1}" destId="{6B9523BE-624C-4F04-AA39-C1A0DB2E6E61}" srcOrd="0" destOrd="0" presId="urn:microsoft.com/office/officeart/2005/8/layout/process1"/>
    <dgm:cxn modelId="{DAF491E2-8729-4225-8915-3FA065531C35}" type="presParOf" srcId="{BC99F0E5-FD24-44CA-A2C8-7C71AD74C94A}" destId="{A18CB558-A546-4D96-A142-FFD541E4769C}" srcOrd="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1">
            <a:lumMod val="50000"/>
          </a:schemeClr>
        </a:solidFill>
      </dgm:spPr>
      <dgm:t>
        <a:bodyPr/>
        <a:lstStyle/>
        <a:p>
          <a:pPr algn="l">
            <a:lnSpc>
              <a:spcPts val="2000"/>
            </a:lnSpc>
          </a:pPr>
          <a:r>
            <a:rPr lang="en-US" sz="2000" dirty="0" smtClean="0"/>
            <a:t>We have talked enough about new computers. We’ll not have them (or we’ll have them)</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a:solidFill>
          <a:schemeClr val="accent1">
            <a:lumMod val="50000"/>
          </a:schemeClr>
        </a:solidFill>
      </dgm:spPr>
      <dgm:t>
        <a:bodyPr/>
        <a:lstStyle/>
        <a:p>
          <a:pPr algn="l">
            <a:lnSpc>
              <a:spcPts val="2000"/>
            </a:lnSpc>
            <a:spcAft>
              <a:spcPts val="0"/>
            </a:spcAft>
          </a:pPr>
          <a:r>
            <a:rPr lang="en-US" sz="2000" dirty="0" smtClean="0"/>
            <a:t>Forcing</a:t>
          </a:r>
          <a:endParaRPr lang="en-US" sz="2000" dirty="0"/>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06133" custLinFactNeighborY="-7625">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dgm:presLayoutVars>
          <dgm:bulletEnabled val="1"/>
        </dgm:presLayoutVars>
      </dgm:prSet>
      <dgm:spPr/>
      <dgm:t>
        <a:bodyPr/>
        <a:lstStyle/>
        <a:p>
          <a:endParaRPr lang="en-US"/>
        </a:p>
      </dgm:t>
    </dgm:pt>
  </dgm:ptLst>
  <dgm:cxnLst>
    <dgm:cxn modelId="{FB40528D-D1FF-470B-917C-51CEC2186DB3}" type="presOf" srcId="{DD25A6A7-F2BB-4D64-88C9-9B49DCC71F89}" destId="{6B9523BE-624C-4F04-AA39-C1A0DB2E6E61}" srcOrd="1" destOrd="0" presId="urn:microsoft.com/office/officeart/2005/8/layout/process1"/>
    <dgm:cxn modelId="{8D21D146-0685-41E1-83B0-8D945D4A228A}" type="presOf" srcId="{8C6B185C-6583-47C7-B4D2-6FC6AB0CC46E}" destId="{FE898AEB-D0CF-4F9F-AE69-D7C6D01BE8E9}"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7EDA97E2-F7D1-4379-9F9B-2A2B6E79BB25}" srcId="{FDC75353-43E1-4BE9-BE92-3DE223203E21}" destId="{8C6B185C-6583-47C7-B4D2-6FC6AB0CC46E}" srcOrd="0" destOrd="0" parTransId="{44EA3547-AC6C-44A8-9F35-3FD2D2D7C432}" sibTransId="{DD25A6A7-F2BB-4D64-88C9-9B49DCC71F89}"/>
    <dgm:cxn modelId="{F91F5C96-3893-4B34-8A8F-89AA23D8247A}" type="presOf" srcId="{FDC75353-43E1-4BE9-BE92-3DE223203E21}" destId="{BC99F0E5-FD24-44CA-A2C8-7C71AD74C94A}" srcOrd="0" destOrd="0" presId="urn:microsoft.com/office/officeart/2005/8/layout/process1"/>
    <dgm:cxn modelId="{260E0DE3-7DE3-4901-839D-4351C01655F1}" type="presOf" srcId="{870E4CAF-3E4E-4408-AFA6-8F8D06D1CDBD}" destId="{A18CB558-A546-4D96-A142-FFD541E4769C}" srcOrd="0" destOrd="0" presId="urn:microsoft.com/office/officeart/2005/8/layout/process1"/>
    <dgm:cxn modelId="{93460CEF-E348-4ADF-9E79-52489D8D14A9}" type="presOf" srcId="{DD25A6A7-F2BB-4D64-88C9-9B49DCC71F89}" destId="{286F30A0-5D74-41AA-A502-014106C0E1D1}" srcOrd="0" destOrd="0" presId="urn:microsoft.com/office/officeart/2005/8/layout/process1"/>
    <dgm:cxn modelId="{98C9469B-4FB9-4C64-A119-48070EC1DEEF}" type="presParOf" srcId="{BC99F0E5-FD24-44CA-A2C8-7C71AD74C94A}" destId="{FE898AEB-D0CF-4F9F-AE69-D7C6D01BE8E9}" srcOrd="0" destOrd="0" presId="urn:microsoft.com/office/officeart/2005/8/layout/process1"/>
    <dgm:cxn modelId="{62C7C25F-655B-4035-BDA4-9A9740867B5D}" type="presParOf" srcId="{BC99F0E5-FD24-44CA-A2C8-7C71AD74C94A}" destId="{286F30A0-5D74-41AA-A502-014106C0E1D1}" srcOrd="1" destOrd="0" presId="urn:microsoft.com/office/officeart/2005/8/layout/process1"/>
    <dgm:cxn modelId="{CC1DA58F-90A8-4627-955B-FF9FEC614B96}" type="presParOf" srcId="{286F30A0-5D74-41AA-A502-014106C0E1D1}" destId="{6B9523BE-624C-4F04-AA39-C1A0DB2E6E61}" srcOrd="0" destOrd="0" presId="urn:microsoft.com/office/officeart/2005/8/layout/process1"/>
    <dgm:cxn modelId="{1BEF1577-1290-415F-A7BE-5A4F17E4EBDD}" type="presParOf" srcId="{BC99F0E5-FD24-44CA-A2C8-7C71AD74C94A}" destId="{A18CB558-A546-4D96-A142-FFD541E4769C}" srcOrd="2" destOrd="0" presId="urn:microsoft.com/office/officeart/2005/8/layout/process1"/>
  </dgm:cxnLst>
  <dgm:bg>
    <a:noFill/>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1">
            <a:lumMod val="50000"/>
          </a:schemeClr>
        </a:solidFill>
      </dgm:spPr>
      <dgm:t>
        <a:bodyPr/>
        <a:lstStyle/>
        <a:p>
          <a:pPr algn="l">
            <a:lnSpc>
              <a:spcPts val="2000"/>
            </a:lnSpc>
          </a:pPr>
          <a:r>
            <a:rPr lang="en-US" sz="2000" dirty="0" smtClean="0"/>
            <a:t>I suggest we run the CSE </a:t>
          </a:r>
          <a:r>
            <a:rPr lang="en-US" sz="2000" dirty="0" err="1" smtClean="0"/>
            <a:t>softwares</a:t>
          </a:r>
          <a:r>
            <a:rPr lang="en-US" sz="2000" dirty="0" smtClean="0"/>
            <a:t> on the existing computers and then see if they need to be replaced</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a:solidFill>
          <a:schemeClr val="accent1">
            <a:lumMod val="50000"/>
          </a:schemeClr>
        </a:solidFill>
      </dgm:spPr>
      <dgm:t>
        <a:bodyPr/>
        <a:lstStyle/>
        <a:p>
          <a:pPr algn="l">
            <a:lnSpc>
              <a:spcPts val="2000"/>
            </a:lnSpc>
            <a:spcAft>
              <a:spcPts val="0"/>
            </a:spcAft>
          </a:pPr>
          <a:r>
            <a:rPr lang="en-US" sz="2000" dirty="0" smtClean="0"/>
            <a:t>Collaborating</a:t>
          </a:r>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06133">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Y="-1634">
        <dgm:presLayoutVars>
          <dgm:bulletEnabled val="1"/>
        </dgm:presLayoutVars>
      </dgm:prSet>
      <dgm:spPr/>
      <dgm:t>
        <a:bodyPr/>
        <a:lstStyle/>
        <a:p>
          <a:endParaRPr lang="en-US"/>
        </a:p>
      </dgm:t>
    </dgm:pt>
  </dgm:ptLst>
  <dgm:cxnLst>
    <dgm:cxn modelId="{E1FC53B0-0CD2-422F-8AEC-277D3FCE94A8}" type="presOf" srcId="{DD25A6A7-F2BB-4D64-88C9-9B49DCC71F89}" destId="{6B9523BE-624C-4F04-AA39-C1A0DB2E6E61}" srcOrd="1"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E041AA1E-5436-4F89-BCDE-5D0D29E655DA}" type="presOf" srcId="{870E4CAF-3E4E-4408-AFA6-8F8D06D1CDBD}" destId="{A18CB558-A546-4D96-A142-FFD541E4769C}" srcOrd="0" destOrd="0" presId="urn:microsoft.com/office/officeart/2005/8/layout/process1"/>
    <dgm:cxn modelId="{6BEA0D21-72C8-434D-9224-30C7AB233DA3}" type="presOf" srcId="{8C6B185C-6583-47C7-B4D2-6FC6AB0CC46E}" destId="{FE898AEB-D0CF-4F9F-AE69-D7C6D01BE8E9}" srcOrd="0" destOrd="0" presId="urn:microsoft.com/office/officeart/2005/8/layout/process1"/>
    <dgm:cxn modelId="{7EDA97E2-F7D1-4379-9F9B-2A2B6E79BB25}" srcId="{FDC75353-43E1-4BE9-BE92-3DE223203E21}" destId="{8C6B185C-6583-47C7-B4D2-6FC6AB0CC46E}" srcOrd="0" destOrd="0" parTransId="{44EA3547-AC6C-44A8-9F35-3FD2D2D7C432}" sibTransId="{DD25A6A7-F2BB-4D64-88C9-9B49DCC71F89}"/>
    <dgm:cxn modelId="{C83FDF8C-F7A5-423E-A1A4-C974CDB4A303}" type="presOf" srcId="{DD25A6A7-F2BB-4D64-88C9-9B49DCC71F89}" destId="{286F30A0-5D74-41AA-A502-014106C0E1D1}" srcOrd="0" destOrd="0" presId="urn:microsoft.com/office/officeart/2005/8/layout/process1"/>
    <dgm:cxn modelId="{29CC1EA7-A86D-46DD-B268-7530804CC87C}" type="presOf" srcId="{FDC75353-43E1-4BE9-BE92-3DE223203E21}" destId="{BC99F0E5-FD24-44CA-A2C8-7C71AD74C94A}" srcOrd="0" destOrd="0" presId="urn:microsoft.com/office/officeart/2005/8/layout/process1"/>
    <dgm:cxn modelId="{DD5837C8-4352-4B51-A959-6B0E99A98565}" type="presParOf" srcId="{BC99F0E5-FD24-44CA-A2C8-7C71AD74C94A}" destId="{FE898AEB-D0CF-4F9F-AE69-D7C6D01BE8E9}" srcOrd="0" destOrd="0" presId="urn:microsoft.com/office/officeart/2005/8/layout/process1"/>
    <dgm:cxn modelId="{B478C257-0282-4AD1-9504-755D6A882759}" type="presParOf" srcId="{BC99F0E5-FD24-44CA-A2C8-7C71AD74C94A}" destId="{286F30A0-5D74-41AA-A502-014106C0E1D1}" srcOrd="1" destOrd="0" presId="urn:microsoft.com/office/officeart/2005/8/layout/process1"/>
    <dgm:cxn modelId="{08C6E7F0-7EE3-436B-A7A3-0AC6E6109B9A}" type="presParOf" srcId="{286F30A0-5D74-41AA-A502-014106C0E1D1}" destId="{6B9523BE-624C-4F04-AA39-C1A0DB2E6E61}" srcOrd="0" destOrd="0" presId="urn:microsoft.com/office/officeart/2005/8/layout/process1"/>
    <dgm:cxn modelId="{3BEAC4BA-3ED1-4A75-8D95-3DC210616F4A}" type="presParOf" srcId="{BC99F0E5-FD24-44CA-A2C8-7C71AD74C94A}" destId="{A18CB558-A546-4D96-A142-FFD541E4769C}" srcOrd="2" destOrd="0" presId="urn:microsoft.com/office/officeart/2005/8/layout/process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1">
            <a:lumMod val="50000"/>
          </a:schemeClr>
        </a:solidFill>
      </dgm:spPr>
      <dgm:t>
        <a:bodyPr/>
        <a:lstStyle/>
        <a:p>
          <a:pPr algn="l">
            <a:lnSpc>
              <a:spcPts val="2000"/>
            </a:lnSpc>
          </a:pPr>
          <a:r>
            <a:rPr lang="en-US" sz="2000" dirty="0" smtClean="0"/>
            <a:t>Why was this lab not included in the development plans for the CFY? Let us wait for the NFY now</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a:solidFill>
          <a:schemeClr val="accent1">
            <a:lumMod val="50000"/>
          </a:schemeClr>
        </a:solidFill>
      </dgm:spPr>
      <dgm:t>
        <a:bodyPr/>
        <a:lstStyle/>
        <a:p>
          <a:pPr algn="l">
            <a:lnSpc>
              <a:spcPts val="2000"/>
            </a:lnSpc>
            <a:spcAft>
              <a:spcPts val="0"/>
            </a:spcAft>
          </a:pPr>
          <a:r>
            <a:rPr lang="en-US" sz="2000" dirty="0" smtClean="0"/>
            <a:t>Withdrawing</a:t>
          </a:r>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06133">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X="238" custLinFactNeighborY="-1852">
        <dgm:presLayoutVars>
          <dgm:bulletEnabled val="1"/>
        </dgm:presLayoutVars>
      </dgm:prSet>
      <dgm:spPr/>
      <dgm:t>
        <a:bodyPr/>
        <a:lstStyle/>
        <a:p>
          <a:endParaRPr lang="en-US"/>
        </a:p>
      </dgm:t>
    </dgm:pt>
  </dgm:ptLst>
  <dgm:cxnLst>
    <dgm:cxn modelId="{36A222F3-6C33-4527-8460-C52AB0A0228A}" type="presOf" srcId="{DD25A6A7-F2BB-4D64-88C9-9B49DCC71F89}" destId="{286F30A0-5D74-41AA-A502-014106C0E1D1}" srcOrd="0" destOrd="0" presId="urn:microsoft.com/office/officeart/2005/8/layout/process1"/>
    <dgm:cxn modelId="{0C088040-F912-41BF-9500-DA6B3373B758}" type="presOf" srcId="{8C6B185C-6583-47C7-B4D2-6FC6AB0CC46E}" destId="{FE898AEB-D0CF-4F9F-AE69-D7C6D01BE8E9}" srcOrd="0" destOrd="0" presId="urn:microsoft.com/office/officeart/2005/8/layout/process1"/>
    <dgm:cxn modelId="{C548C007-75A8-4886-A8DF-4A36D9F620D6}" type="presOf" srcId="{DD25A6A7-F2BB-4D64-88C9-9B49DCC71F89}" destId="{6B9523BE-624C-4F04-AA39-C1A0DB2E6E61}" srcOrd="1" destOrd="0" presId="urn:microsoft.com/office/officeart/2005/8/layout/process1"/>
    <dgm:cxn modelId="{E79561DD-ED54-417E-A6D3-E9543A8F913B}" type="presOf" srcId="{870E4CAF-3E4E-4408-AFA6-8F8D06D1CDBD}" destId="{A18CB558-A546-4D96-A142-FFD541E4769C}" srcOrd="0" destOrd="0" presId="urn:microsoft.com/office/officeart/2005/8/layout/process1"/>
    <dgm:cxn modelId="{BD7EEA3E-9015-4E4F-A74B-A7E677AE32D1}" type="presOf" srcId="{FDC75353-43E1-4BE9-BE92-3DE223203E21}" destId="{BC99F0E5-FD24-44CA-A2C8-7C71AD74C94A}"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7EDA97E2-F7D1-4379-9F9B-2A2B6E79BB25}" srcId="{FDC75353-43E1-4BE9-BE92-3DE223203E21}" destId="{8C6B185C-6583-47C7-B4D2-6FC6AB0CC46E}" srcOrd="0" destOrd="0" parTransId="{44EA3547-AC6C-44A8-9F35-3FD2D2D7C432}" sibTransId="{DD25A6A7-F2BB-4D64-88C9-9B49DCC71F89}"/>
    <dgm:cxn modelId="{D508115D-2E8A-4E2C-843B-7147CD0E289E}" type="presParOf" srcId="{BC99F0E5-FD24-44CA-A2C8-7C71AD74C94A}" destId="{FE898AEB-D0CF-4F9F-AE69-D7C6D01BE8E9}" srcOrd="0" destOrd="0" presId="urn:microsoft.com/office/officeart/2005/8/layout/process1"/>
    <dgm:cxn modelId="{366E6AC6-51C5-47F1-9F14-45B64FC77D43}" type="presParOf" srcId="{BC99F0E5-FD24-44CA-A2C8-7C71AD74C94A}" destId="{286F30A0-5D74-41AA-A502-014106C0E1D1}" srcOrd="1" destOrd="0" presId="urn:microsoft.com/office/officeart/2005/8/layout/process1"/>
    <dgm:cxn modelId="{07A86D1D-A23A-43D6-8A5A-7B097CB324CC}" type="presParOf" srcId="{286F30A0-5D74-41AA-A502-014106C0E1D1}" destId="{6B9523BE-624C-4F04-AA39-C1A0DB2E6E61}" srcOrd="0" destOrd="0" presId="urn:microsoft.com/office/officeart/2005/8/layout/process1"/>
    <dgm:cxn modelId="{CF681175-A269-41F1-BCAA-CFA2F4AE4E18}" type="presParOf" srcId="{BC99F0E5-FD24-44CA-A2C8-7C71AD74C94A}" destId="{A18CB558-A546-4D96-A142-FFD541E4769C}" srcOrd="2" destOrd="0" presId="urn:microsoft.com/office/officeart/2005/8/layout/process1"/>
  </dgm:cxnLst>
  <dgm:bg>
    <a:noFill/>
  </dgm:bg>
  <dgm:whole/>
  <dgm:extLst>
    <a:ext uri="http://schemas.microsoft.com/office/drawing/2008/diagram">
      <dsp:dataModelExt xmlns:dsp="http://schemas.microsoft.com/office/drawing/2008/diagram" relId="rId2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1">
            <a:lumMod val="50000"/>
          </a:schemeClr>
        </a:solidFill>
      </dgm:spPr>
      <dgm:t>
        <a:bodyPr/>
        <a:lstStyle/>
        <a:p>
          <a:pPr algn="l">
            <a:lnSpc>
              <a:spcPts val="2000"/>
            </a:lnSpc>
          </a:pPr>
          <a:r>
            <a:rPr lang="en-US" sz="2000" dirty="0" smtClean="0"/>
            <a:t>Let us use the existing computers for CBT for admissions tests and buy new computers for the new Lab</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a:solidFill>
          <a:schemeClr val="accent1">
            <a:lumMod val="50000"/>
          </a:schemeClr>
        </a:solidFill>
      </dgm:spPr>
      <dgm:t>
        <a:bodyPr/>
        <a:lstStyle/>
        <a:p>
          <a:pPr algn="l">
            <a:lnSpc>
              <a:spcPts val="2000"/>
            </a:lnSpc>
            <a:spcAft>
              <a:spcPts val="0"/>
            </a:spcAft>
          </a:pPr>
          <a:r>
            <a:rPr lang="en-US" sz="2000" dirty="0" smtClean="0"/>
            <a:t>Collaborating</a:t>
          </a:r>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06133" custLinFactNeighborY="-1852">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X="238" custLinFactNeighborY="-1852">
        <dgm:presLayoutVars>
          <dgm:bulletEnabled val="1"/>
        </dgm:presLayoutVars>
      </dgm:prSet>
      <dgm:spPr/>
      <dgm:t>
        <a:bodyPr/>
        <a:lstStyle/>
        <a:p>
          <a:endParaRPr lang="en-US"/>
        </a:p>
      </dgm:t>
    </dgm:pt>
  </dgm:ptLst>
  <dgm:cxnLst>
    <dgm:cxn modelId="{F87D1BDE-FDF3-4E1C-A49D-8482B2DFC651}" type="presOf" srcId="{8C6B185C-6583-47C7-B4D2-6FC6AB0CC46E}" destId="{FE898AEB-D0CF-4F9F-AE69-D7C6D01BE8E9}" srcOrd="0" destOrd="0" presId="urn:microsoft.com/office/officeart/2005/8/layout/process1"/>
    <dgm:cxn modelId="{156EBCC0-2D30-4AE1-9C30-FDA334F98097}" type="presOf" srcId="{DD25A6A7-F2BB-4D64-88C9-9B49DCC71F89}" destId="{286F30A0-5D74-41AA-A502-014106C0E1D1}" srcOrd="0" destOrd="0" presId="urn:microsoft.com/office/officeart/2005/8/layout/process1"/>
    <dgm:cxn modelId="{88A4A281-7AF1-4EC3-AFAD-18D06C078FBF}" type="presOf" srcId="{FDC75353-43E1-4BE9-BE92-3DE223203E21}" destId="{BC99F0E5-FD24-44CA-A2C8-7C71AD74C94A}" srcOrd="0" destOrd="0" presId="urn:microsoft.com/office/officeart/2005/8/layout/process1"/>
    <dgm:cxn modelId="{E9102183-A7C6-46AA-81C6-AF82D93F2ECE}" type="presOf" srcId="{870E4CAF-3E4E-4408-AFA6-8F8D06D1CDBD}" destId="{A18CB558-A546-4D96-A142-FFD541E4769C}" srcOrd="0" destOrd="0" presId="urn:microsoft.com/office/officeart/2005/8/layout/process1"/>
    <dgm:cxn modelId="{EAB3800D-7641-40E4-A4C5-E36B29BC425B}" type="presOf" srcId="{DD25A6A7-F2BB-4D64-88C9-9B49DCC71F89}" destId="{6B9523BE-624C-4F04-AA39-C1A0DB2E6E61}" srcOrd="1" destOrd="0" presId="urn:microsoft.com/office/officeart/2005/8/layout/process1"/>
    <dgm:cxn modelId="{7EDA97E2-F7D1-4379-9F9B-2A2B6E79BB25}" srcId="{FDC75353-43E1-4BE9-BE92-3DE223203E21}" destId="{8C6B185C-6583-47C7-B4D2-6FC6AB0CC46E}" srcOrd="0" destOrd="0" parTransId="{44EA3547-AC6C-44A8-9F35-3FD2D2D7C432}" sibTransId="{DD25A6A7-F2BB-4D64-88C9-9B49DCC71F89}"/>
    <dgm:cxn modelId="{F8DB7E5A-58EC-4828-9DB8-151BDA511E6D}" srcId="{FDC75353-43E1-4BE9-BE92-3DE223203E21}" destId="{870E4CAF-3E4E-4408-AFA6-8F8D06D1CDBD}" srcOrd="1" destOrd="0" parTransId="{A5A1B50A-D29B-48C7-A367-239808F5D386}" sibTransId="{2090BFCC-DA54-4F9E-95CF-5EE1EBA2A6CB}"/>
    <dgm:cxn modelId="{C49ED93E-6823-47AE-8566-A97FB5F861C9}" type="presParOf" srcId="{BC99F0E5-FD24-44CA-A2C8-7C71AD74C94A}" destId="{FE898AEB-D0CF-4F9F-AE69-D7C6D01BE8E9}" srcOrd="0" destOrd="0" presId="urn:microsoft.com/office/officeart/2005/8/layout/process1"/>
    <dgm:cxn modelId="{28A5B310-2143-4F02-854C-AD4BD63A8A3C}" type="presParOf" srcId="{BC99F0E5-FD24-44CA-A2C8-7C71AD74C94A}" destId="{286F30A0-5D74-41AA-A502-014106C0E1D1}" srcOrd="1" destOrd="0" presId="urn:microsoft.com/office/officeart/2005/8/layout/process1"/>
    <dgm:cxn modelId="{F2DD5B25-630E-4777-B25C-B346476FAD65}" type="presParOf" srcId="{286F30A0-5D74-41AA-A502-014106C0E1D1}" destId="{6B9523BE-624C-4F04-AA39-C1A0DB2E6E61}" srcOrd="0" destOrd="0" presId="urn:microsoft.com/office/officeart/2005/8/layout/process1"/>
    <dgm:cxn modelId="{BD0FBABA-BCD2-4EFC-A44B-D18EE2C1E928}" type="presParOf" srcId="{BC99F0E5-FD24-44CA-A2C8-7C71AD74C94A}" destId="{A18CB558-A546-4D96-A142-FFD541E4769C}" srcOrd="2" destOrd="0" presId="urn:microsoft.com/office/officeart/2005/8/layout/process1"/>
  </dgm:cxnLst>
  <dgm:bg>
    <a:noFill/>
  </dgm:bg>
  <dgm:whole/>
  <dgm:extLst>
    <a:ext uri="http://schemas.microsoft.com/office/drawing/2008/diagram">
      <dsp:dataModelExt xmlns:dsp="http://schemas.microsoft.com/office/drawing/2008/diagram" relId="rId2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71125" y="0"/>
            <a:ext cx="2961481" cy="498951"/>
          </a:xfrm>
          <a:prstGeom prst="rect">
            <a:avLst/>
          </a:prstGeom>
        </p:spPr>
        <p:txBody>
          <a:bodyPr vert="horz" lIns="91440" tIns="45720" rIns="91440" bIns="45720" rtlCol="0"/>
          <a:lstStyle>
            <a:lvl1pPr algn="r">
              <a:defRPr sz="1200"/>
            </a:lvl1pPr>
          </a:lstStyle>
          <a:p>
            <a:fld id="{1A9C6E98-8FBC-49B7-B847-7A24D1056F8D}" type="datetimeFigureOut">
              <a:rPr lang="en-US" smtClean="0"/>
              <a:t>1/31/2016</a:t>
            </a:fld>
            <a:endParaRPr lang="en-US"/>
          </a:p>
        </p:txBody>
      </p:sp>
      <p:sp>
        <p:nvSpPr>
          <p:cNvPr id="4" name="Footer Placeholder 3"/>
          <p:cNvSpPr>
            <a:spLocks noGrp="1"/>
          </p:cNvSpPr>
          <p:nvPr>
            <p:ph type="ftr" sz="quarter" idx="2"/>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71125" y="9478342"/>
            <a:ext cx="2961481" cy="498951"/>
          </a:xfrm>
          <a:prstGeom prst="rect">
            <a:avLst/>
          </a:prstGeom>
        </p:spPr>
        <p:txBody>
          <a:bodyPr vert="horz" lIns="91440" tIns="45720" rIns="91440" bIns="45720" rtlCol="0" anchor="b"/>
          <a:lstStyle>
            <a:lvl1pPr algn="r">
              <a:defRPr sz="1200"/>
            </a:lvl1pPr>
          </a:lstStyle>
          <a:p>
            <a:fld id="{A10E1475-516A-4A0C-8605-D9F70011F720}" type="slidenum">
              <a:rPr lang="en-US" smtClean="0"/>
              <a:t>‹#›</a:t>
            </a:fld>
            <a:endParaRPr lang="en-US"/>
          </a:p>
        </p:txBody>
      </p:sp>
    </p:spTree>
    <p:extLst>
      <p:ext uri="{BB962C8B-B14F-4D97-AF65-F5344CB8AC3E}">
        <p14:creationId xmlns:p14="http://schemas.microsoft.com/office/powerpoint/2010/main" val="1982622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71125" y="0"/>
            <a:ext cx="2961481" cy="498951"/>
          </a:xfrm>
          <a:prstGeom prst="rect">
            <a:avLst/>
          </a:prstGeom>
        </p:spPr>
        <p:txBody>
          <a:bodyPr vert="horz" lIns="91440" tIns="45720" rIns="91440" bIns="45720" rtlCol="0"/>
          <a:lstStyle>
            <a:lvl1pPr algn="r">
              <a:defRPr sz="1200"/>
            </a:lvl1pPr>
          </a:lstStyle>
          <a:p>
            <a:fld id="{38D5CF10-2452-492F-BD90-80252FB2E8A4}" type="datetimeFigureOut">
              <a:rPr lang="en-US" smtClean="0"/>
              <a:t>1/31/2016</a:t>
            </a:fld>
            <a:endParaRPr lang="en-US"/>
          </a:p>
        </p:txBody>
      </p:sp>
      <p:sp>
        <p:nvSpPr>
          <p:cNvPr id="4" name="Slide Image Placeholder 3"/>
          <p:cNvSpPr>
            <a:spLocks noGrp="1" noRot="1" noChangeAspect="1"/>
          </p:cNvSpPr>
          <p:nvPr>
            <p:ph type="sldImg" idx="2"/>
          </p:nvPr>
        </p:nvSpPr>
        <p:spPr>
          <a:xfrm>
            <a:off x="922338" y="747713"/>
            <a:ext cx="4991100" cy="37433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3419" y="4740037"/>
            <a:ext cx="5467350" cy="449056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71125" y="9478342"/>
            <a:ext cx="2961481" cy="498951"/>
          </a:xfrm>
          <a:prstGeom prst="rect">
            <a:avLst/>
          </a:prstGeom>
        </p:spPr>
        <p:txBody>
          <a:bodyPr vert="horz" lIns="91440" tIns="45720" rIns="91440" bIns="45720" rtlCol="0" anchor="b"/>
          <a:lstStyle>
            <a:lvl1pPr algn="r">
              <a:defRPr sz="1200"/>
            </a:lvl1pPr>
          </a:lstStyle>
          <a:p>
            <a:fld id="{3413396C-71A9-4879-B759-0F6755066F99}" type="slidenum">
              <a:rPr lang="en-US" smtClean="0"/>
              <a:t>‹#›</a:t>
            </a:fld>
            <a:endParaRPr lang="en-US"/>
          </a:p>
        </p:txBody>
      </p:sp>
    </p:spTree>
    <p:extLst>
      <p:ext uri="{BB962C8B-B14F-4D97-AF65-F5344CB8AC3E}">
        <p14:creationId xmlns:p14="http://schemas.microsoft.com/office/powerpoint/2010/main" val="950911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889567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9888235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0989451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131633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389308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2773668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12624537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36959197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16745236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466850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3279467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33896261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497507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333542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41706001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6580418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872142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302374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551713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13DAE0F-1C87-4013-A180-DF114156F293}" type="datetime1">
              <a:rPr lang="en-US" smtClean="0"/>
              <a:t>1/31/2016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1C8246A-331C-4B91-8AFE-798E21804B0C}" type="datetime1">
              <a:rPr lang="en-US" smtClean="0"/>
              <a:t>1/31/2016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DD824E-305B-4EEB-95BF-60E4EC403442}" type="datetime1">
              <a:rPr lang="en-US" smtClean="0"/>
              <a:t>1/31/2016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6A8124F-2012-412B-B215-255FC4C87772}"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57252678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16D667-F041-4D95-82E7-C89AFC5D7D05}"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5509308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C17293-0A15-43F6-93FF-BFF423634C18}"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0179820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0" y="6492875"/>
            <a:ext cx="2895600" cy="365125"/>
          </a:xfrm>
        </p:spPr>
        <p:txBody>
          <a:bodyPr/>
          <a:lstStyle>
            <a:lvl1pPr algn="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808086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B442417-7FD4-4D5F-A93F-8DC310E43CF7}" type="datetime1">
              <a:rPr lang="en-US" smtClean="0">
                <a:solidFill>
                  <a:prstClr val="black">
                    <a:tint val="75000"/>
                  </a:prstClr>
                </a:solidFill>
              </a:rPr>
              <a:pPr/>
              <a:t>1/31/2016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081368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37A007C-EC0F-4037-A0ED-BCCB78DDCF07}"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5494123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1B07E6-348C-4D56-ABB0-947416D9B6A2}" type="datetime1">
              <a:rPr lang="en-US" smtClean="0">
                <a:solidFill>
                  <a:prstClr val="black">
                    <a:tint val="75000"/>
                  </a:prstClr>
                </a:solidFill>
              </a:rPr>
              <a:pPr/>
              <a:t>1/31/2016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518149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AA3A7B-D0AF-4755-A044-C2CE321EF561}"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6717102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04BA3D-BDFC-4E3D-BF95-818BF56DEE63}" type="datetime1">
              <a:rPr lang="en-US" smtClean="0"/>
              <a:t>1/31/2016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2F16CB-6F58-4F5D-894B-0D415F080FD8}"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36962933"/>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0D0242-0B85-48BE-9F90-BD6526B208A3}"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54849647"/>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DDB53F-F4DD-479B-BC50-B649DBB16971}"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00932994"/>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86070444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375484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30124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9940" y="6502122"/>
            <a:ext cx="1066800" cy="365125"/>
          </a:xfrm>
        </p:spPr>
        <p:txBody>
          <a:bodyPr/>
          <a:lstStyle>
            <a:lvl1pPr algn="l">
              <a:defRPr>
                <a:solidFill>
                  <a:schemeClr val="tx1"/>
                </a:solidFill>
              </a:defRPr>
            </a:lvl1pPr>
          </a:lstStyle>
          <a:p>
            <a:r>
              <a:rPr lang="en-US" smtClean="0">
                <a:solidFill>
                  <a:prstClr val="black"/>
                </a:solidFill>
              </a:rPr>
              <a:t>MEhsanSaeed</a:t>
            </a:r>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78323690"/>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20702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260611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4518386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668D4ED-1755-40DF-9D96-CDEF0D999ABA}" type="datetime1">
              <a:rPr lang="en-US" smtClean="0"/>
              <a:t>1/31/2016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302315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940980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71064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91456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FA34B2-BD72-44AD-A414-805C948F9935}" type="datetime1">
              <a:rPr lang="en-US" smtClean="0"/>
              <a:t>1/31/2016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29F6D03-5147-4E9C-99A1-E24FEE46EE5C}" type="datetime1">
              <a:rPr lang="en-US" smtClean="0"/>
              <a:t>1/31/2016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F1E187-E30F-4A52-8668-D2C81FE1AE76}" type="datetime1">
              <a:rPr lang="en-US" smtClean="0"/>
              <a:t>1/31/2016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7C0475-C7C9-42BC-921A-EA5D50A0DDB8}" type="datetime1">
              <a:rPr lang="en-US" smtClean="0"/>
              <a:t>1/31/2016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4DB099-5CFD-460D-B9A8-5F7B0A0B0F4A}" type="datetime1">
              <a:rPr lang="en-US" smtClean="0"/>
              <a:t>1/31/2016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398369-F58C-4718-9BE9-6D2959C10536}" type="datetime1">
              <a:rPr lang="en-US" smtClean="0"/>
              <a:t>1/31/2016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8DFE74-EEF3-4622-B94E-BBE9E5A47389}" type="datetime1">
              <a:rPr lang="en-US" smtClean="0"/>
              <a:t>1/31/2016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8DDACC-1C7A-4783-A722-5581CC27DE47}"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659354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81945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diagramData" Target="../diagrams/data6.xml"/><Relationship Id="rId13" Type="http://schemas.openxmlformats.org/officeDocument/2006/relationships/diagramData" Target="../diagrams/data7.xml"/><Relationship Id="rId18" Type="http://schemas.openxmlformats.org/officeDocument/2006/relationships/diagramData" Target="../diagrams/data8.xml"/><Relationship Id="rId26" Type="http://schemas.openxmlformats.org/officeDocument/2006/relationships/diagramColors" Target="../diagrams/colors9.xml"/><Relationship Id="rId3" Type="http://schemas.openxmlformats.org/officeDocument/2006/relationships/diagramData" Target="../diagrams/data5.xml"/><Relationship Id="rId21" Type="http://schemas.openxmlformats.org/officeDocument/2006/relationships/diagramColors" Target="../diagrams/colors8.xml"/><Relationship Id="rId7" Type="http://schemas.microsoft.com/office/2007/relationships/diagramDrawing" Target="../diagrams/drawing5.xml"/><Relationship Id="rId12" Type="http://schemas.microsoft.com/office/2007/relationships/diagramDrawing" Target="../diagrams/drawing6.xml"/><Relationship Id="rId17" Type="http://schemas.microsoft.com/office/2007/relationships/diagramDrawing" Target="../diagrams/drawing7.xml"/><Relationship Id="rId25" Type="http://schemas.openxmlformats.org/officeDocument/2006/relationships/diagramQuickStyle" Target="../diagrams/quickStyle9.xml"/><Relationship Id="rId2" Type="http://schemas.openxmlformats.org/officeDocument/2006/relationships/notesSlide" Target="../notesSlides/notesSlide16.xml"/><Relationship Id="rId16" Type="http://schemas.openxmlformats.org/officeDocument/2006/relationships/diagramColors" Target="../diagrams/colors7.xml"/><Relationship Id="rId20" Type="http://schemas.openxmlformats.org/officeDocument/2006/relationships/diagramQuickStyle" Target="../diagrams/quickStyle8.xml"/><Relationship Id="rId29" Type="http://schemas.openxmlformats.org/officeDocument/2006/relationships/diagramLayout" Target="../diagrams/layout10.xml"/><Relationship Id="rId1" Type="http://schemas.openxmlformats.org/officeDocument/2006/relationships/slideLayout" Target="../slideLayouts/slideLayout15.xml"/><Relationship Id="rId6" Type="http://schemas.openxmlformats.org/officeDocument/2006/relationships/diagramColors" Target="../diagrams/colors5.xml"/><Relationship Id="rId11" Type="http://schemas.openxmlformats.org/officeDocument/2006/relationships/diagramColors" Target="../diagrams/colors6.xml"/><Relationship Id="rId24" Type="http://schemas.openxmlformats.org/officeDocument/2006/relationships/diagramLayout" Target="../diagrams/layout9.xml"/><Relationship Id="rId32" Type="http://schemas.microsoft.com/office/2007/relationships/diagramDrawing" Target="../diagrams/drawing10.xml"/><Relationship Id="rId5" Type="http://schemas.openxmlformats.org/officeDocument/2006/relationships/diagramQuickStyle" Target="../diagrams/quickStyle5.xml"/><Relationship Id="rId15" Type="http://schemas.openxmlformats.org/officeDocument/2006/relationships/diagramQuickStyle" Target="../diagrams/quickStyle7.xml"/><Relationship Id="rId23" Type="http://schemas.openxmlformats.org/officeDocument/2006/relationships/diagramData" Target="../diagrams/data9.xml"/><Relationship Id="rId28" Type="http://schemas.openxmlformats.org/officeDocument/2006/relationships/diagramData" Target="../diagrams/data10.xml"/><Relationship Id="rId10" Type="http://schemas.openxmlformats.org/officeDocument/2006/relationships/diagramQuickStyle" Target="../diagrams/quickStyle6.xml"/><Relationship Id="rId19" Type="http://schemas.openxmlformats.org/officeDocument/2006/relationships/diagramLayout" Target="../diagrams/layout8.xml"/><Relationship Id="rId31" Type="http://schemas.openxmlformats.org/officeDocument/2006/relationships/diagramColors" Target="../diagrams/colors10.xml"/><Relationship Id="rId4" Type="http://schemas.openxmlformats.org/officeDocument/2006/relationships/diagramLayout" Target="../diagrams/layout5.xml"/><Relationship Id="rId9" Type="http://schemas.openxmlformats.org/officeDocument/2006/relationships/diagramLayout" Target="../diagrams/layout6.xml"/><Relationship Id="rId14" Type="http://schemas.openxmlformats.org/officeDocument/2006/relationships/diagramLayout" Target="../diagrams/layout7.xml"/><Relationship Id="rId22" Type="http://schemas.microsoft.com/office/2007/relationships/diagramDrawing" Target="../diagrams/drawing8.xml"/><Relationship Id="rId27" Type="http://schemas.microsoft.com/office/2007/relationships/diagramDrawing" Target="../diagrams/drawing9.xml"/><Relationship Id="rId30" Type="http://schemas.openxmlformats.org/officeDocument/2006/relationships/diagramQuickStyle" Target="../diagrams/quickStyle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3" Type="http://schemas.openxmlformats.org/officeDocument/2006/relationships/diagramData" Target="../diagrams/data1.xml"/><Relationship Id="rId21" Type="http://schemas.openxmlformats.org/officeDocument/2006/relationships/diagramColors" Target="../diagrams/colors4.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notesSlide" Target="../notesSlides/notesSlide2.xml"/><Relationship Id="rId16" Type="http://schemas.openxmlformats.org/officeDocument/2006/relationships/diagramColors" Target="../diagrams/colors3.xml"/><Relationship Id="rId20" Type="http://schemas.openxmlformats.org/officeDocument/2006/relationships/diagramQuickStyle" Target="../diagrams/quickStyle4.xml"/><Relationship Id="rId1" Type="http://schemas.openxmlformats.org/officeDocument/2006/relationships/slideLayout" Target="../slideLayouts/slideLayout15.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19" Type="http://schemas.openxmlformats.org/officeDocument/2006/relationships/diagramLayout" Target="../diagrams/layout4.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33400"/>
            <a:ext cx="9144000" cy="533400"/>
          </a:xfrm>
        </p:spPr>
        <p:txBody>
          <a:bodyPr>
            <a:noAutofit/>
          </a:bodyPr>
          <a:lstStyle/>
          <a:p>
            <a:r>
              <a:rPr lang="en-US" sz="3600" b="1" dirty="0" smtClean="0">
                <a:solidFill>
                  <a:srgbClr val="FF0000"/>
                </a:solidFill>
                <a:effectLst>
                  <a:outerShdw blurRad="38100" dist="38100" dir="2700000" algn="tl">
                    <a:srgbClr val="000000">
                      <a:alpha val="43137"/>
                    </a:srgbClr>
                  </a:outerShdw>
                </a:effectLst>
              </a:rPr>
              <a:t>Controlling Human Resources on Projects</a:t>
            </a:r>
            <a:endParaRPr lang="en-US" sz="3200" b="1" dirty="0">
              <a:solidFill>
                <a:srgbClr val="FF0000"/>
              </a:solidFill>
              <a:effectLst>
                <a:outerShdw blurRad="38100" dist="38100" dir="2700000" algn="tl">
                  <a:srgbClr val="000000">
                    <a:alpha val="43137"/>
                  </a:srgbClr>
                </a:outerShdw>
              </a:effectLst>
            </a:endParaRPr>
          </a:p>
        </p:txBody>
      </p:sp>
      <p:sp>
        <p:nvSpPr>
          <p:cNvPr id="5" name="Slide Number Placeholder 4"/>
          <p:cNvSpPr>
            <a:spLocks noGrp="1"/>
          </p:cNvSpPr>
          <p:nvPr>
            <p:ph type="sldNum" sz="quarter" idx="12"/>
          </p:nvPr>
        </p:nvSpPr>
        <p:spPr/>
        <p:txBody>
          <a:bodyPr/>
          <a:lstStyle/>
          <a:p>
            <a:fld id="{B6F15528-21DE-4FAA-801E-634DDDAF4B2B}" type="slidenum">
              <a:rPr lang="en-US" b="1" smtClean="0">
                <a:solidFill>
                  <a:prstClr val="black"/>
                </a:solidFill>
              </a:rPr>
              <a:pPr/>
              <a:t>1</a:t>
            </a:fld>
            <a:endParaRPr lang="en-US" b="1" dirty="0">
              <a:solidFill>
                <a:prstClr val="black"/>
              </a:solidFill>
            </a:endParaRPr>
          </a:p>
        </p:txBody>
      </p:sp>
      <p:sp>
        <p:nvSpPr>
          <p:cNvPr id="8" name="Rectangle 7"/>
          <p:cNvSpPr/>
          <p:nvPr/>
        </p:nvSpPr>
        <p:spPr>
          <a:xfrm>
            <a:off x="3676131" y="0"/>
            <a:ext cx="1785555" cy="584775"/>
          </a:xfrm>
          <a:prstGeom prst="rect">
            <a:avLst/>
          </a:prstGeom>
        </p:spPr>
        <p:txBody>
          <a:bodyPr wrap="square">
            <a:spAutoFit/>
          </a:bodyPr>
          <a:lstStyle/>
          <a:p>
            <a:pPr algn="ctr"/>
            <a:r>
              <a:rPr lang="en-US" sz="3200" b="1" dirty="0" smtClean="0">
                <a:solidFill>
                  <a:prstClr val="black"/>
                </a:solidFill>
              </a:rPr>
              <a:t>MEC-7</a:t>
            </a:r>
            <a:endParaRPr lang="en-US" sz="3200" b="1" dirty="0">
              <a:solidFill>
                <a:prstClr val="black"/>
              </a:solidFill>
            </a:endParaRPr>
          </a:p>
        </p:txBody>
      </p:sp>
      <p:sp>
        <p:nvSpPr>
          <p:cNvPr id="4" name="Footer Placeholder 3"/>
          <p:cNvSpPr>
            <a:spLocks noGrp="1"/>
          </p:cNvSpPr>
          <p:nvPr>
            <p:ph type="ftr" sz="quarter" idx="11"/>
          </p:nvPr>
        </p:nvSpPr>
        <p:spPr>
          <a:xfrm>
            <a:off x="3124200" y="6483673"/>
            <a:ext cx="2895600" cy="365125"/>
          </a:xfrm>
        </p:spPr>
        <p:txBody>
          <a:bodyPr/>
          <a:lstStyle/>
          <a:p>
            <a:r>
              <a:rPr lang="en-US" dirty="0" err="1" smtClean="0">
                <a:solidFill>
                  <a:prstClr val="black">
                    <a:tint val="75000"/>
                  </a:prstClr>
                </a:solidFill>
              </a:rPr>
              <a:t>MEhsanSaeed</a:t>
            </a:r>
            <a:endParaRPr lang="en-US" dirty="0">
              <a:solidFill>
                <a:prstClr val="black">
                  <a:tint val="75000"/>
                </a:prstClr>
              </a:solidFill>
            </a:endParaRPr>
          </a:p>
        </p:txBody>
      </p:sp>
      <p:sp>
        <p:nvSpPr>
          <p:cNvPr id="6" name="TextBox 5"/>
          <p:cNvSpPr txBox="1"/>
          <p:nvPr/>
        </p:nvSpPr>
        <p:spPr>
          <a:xfrm>
            <a:off x="124846" y="1219311"/>
            <a:ext cx="8906977" cy="4632037"/>
          </a:xfrm>
          <a:prstGeom prst="rect">
            <a:avLst/>
          </a:prstGeom>
          <a:noFill/>
        </p:spPr>
        <p:txBody>
          <a:bodyPr wrap="square" rtlCol="0">
            <a:spAutoFit/>
          </a:bodyPr>
          <a:lstStyle/>
          <a:p>
            <a:pPr>
              <a:spcBef>
                <a:spcPts val="600"/>
              </a:spcBef>
              <a:buClr>
                <a:srgbClr val="FF0000"/>
              </a:buClr>
              <a:buSzPct val="65000"/>
            </a:pPr>
            <a:r>
              <a:rPr lang="en-US" sz="2000" u="sng" dirty="0" smtClean="0">
                <a:solidFill>
                  <a:prstClr val="black"/>
                </a:solidFill>
              </a:rPr>
              <a:t>Outline</a:t>
            </a:r>
          </a:p>
          <a:p>
            <a:pPr marL="234950" indent="-234950">
              <a:spcBef>
                <a:spcPts val="600"/>
              </a:spcBef>
              <a:buClr>
                <a:srgbClr val="FF0000"/>
              </a:buClr>
              <a:buSzPct val="65000"/>
              <a:buFont typeface="Wingdings" pitchFamily="2" charset="2"/>
              <a:buChar char="§"/>
            </a:pPr>
            <a:r>
              <a:rPr lang="en-US" sz="2000" dirty="0" smtClean="0">
                <a:solidFill>
                  <a:prstClr val="black"/>
                </a:solidFill>
              </a:rPr>
              <a:t>Relationship </a:t>
            </a:r>
            <a:r>
              <a:rPr lang="en-US" sz="2000" dirty="0">
                <a:solidFill>
                  <a:prstClr val="black"/>
                </a:solidFill>
              </a:rPr>
              <a:t>between HR Management and HR </a:t>
            </a:r>
            <a:r>
              <a:rPr lang="en-US" sz="2000" dirty="0" smtClean="0">
                <a:solidFill>
                  <a:prstClr val="black"/>
                </a:solidFill>
              </a:rPr>
              <a:t>Control</a:t>
            </a:r>
            <a:endParaRPr lang="en-US" sz="2000" dirty="0">
              <a:solidFill>
                <a:prstClr val="black"/>
              </a:solidFill>
            </a:endParaRPr>
          </a:p>
          <a:p>
            <a:pPr marL="234950" indent="-234950">
              <a:spcBef>
                <a:spcPts val="600"/>
              </a:spcBef>
              <a:buClr>
                <a:srgbClr val="FF0000"/>
              </a:buClr>
              <a:buSzPct val="65000"/>
              <a:buFont typeface="Wingdings" pitchFamily="2" charset="2"/>
              <a:buChar char="§"/>
            </a:pPr>
            <a:r>
              <a:rPr lang="en-US" sz="2000" dirty="0" smtClean="0">
                <a:solidFill>
                  <a:prstClr val="black"/>
                </a:solidFill>
              </a:rPr>
              <a:t>Controlling </a:t>
            </a:r>
            <a:r>
              <a:rPr lang="en-US" sz="2000" dirty="0">
                <a:solidFill>
                  <a:prstClr val="black"/>
                </a:solidFill>
              </a:rPr>
              <a:t>HR through Manage Project Team </a:t>
            </a:r>
            <a:r>
              <a:rPr lang="en-US" sz="2000" dirty="0" smtClean="0">
                <a:solidFill>
                  <a:prstClr val="black"/>
                </a:solidFill>
              </a:rPr>
              <a:t>process</a:t>
            </a:r>
            <a:endParaRPr lang="en-US" sz="2000" dirty="0">
              <a:solidFill>
                <a:prstClr val="black"/>
              </a:solidFill>
            </a:endParaRPr>
          </a:p>
          <a:p>
            <a:pPr marL="234950" indent="-234950">
              <a:spcBef>
                <a:spcPts val="600"/>
              </a:spcBef>
              <a:buClr>
                <a:srgbClr val="FF0000"/>
              </a:buClr>
              <a:buSzPct val="65000"/>
              <a:buFont typeface="Wingdings" pitchFamily="2" charset="2"/>
              <a:buChar char="§"/>
            </a:pPr>
            <a:r>
              <a:rPr lang="en-US" sz="2000" dirty="0" smtClean="0">
                <a:solidFill>
                  <a:prstClr val="black"/>
                </a:solidFill>
              </a:rPr>
              <a:t>Getting </a:t>
            </a:r>
            <a:r>
              <a:rPr lang="en-US" sz="2000" dirty="0">
                <a:solidFill>
                  <a:prstClr val="black"/>
                </a:solidFill>
              </a:rPr>
              <a:t>Cooperation from Project Team &amp; </a:t>
            </a:r>
            <a:r>
              <a:rPr lang="en-US" sz="2000" dirty="0" smtClean="0">
                <a:solidFill>
                  <a:prstClr val="black"/>
                </a:solidFill>
              </a:rPr>
              <a:t>Stakeholders</a:t>
            </a:r>
            <a:endParaRPr lang="en-US" sz="2000" dirty="0">
              <a:solidFill>
                <a:prstClr val="black"/>
              </a:solidFill>
            </a:endParaRPr>
          </a:p>
          <a:p>
            <a:pPr marL="234950" indent="-234950">
              <a:spcBef>
                <a:spcPts val="600"/>
              </a:spcBef>
              <a:buClr>
                <a:srgbClr val="FF0000"/>
              </a:buClr>
              <a:buSzPct val="65000"/>
              <a:buFont typeface="Wingdings" pitchFamily="2" charset="2"/>
              <a:buChar char="§"/>
            </a:pPr>
            <a:r>
              <a:rPr lang="en-US" sz="2000" dirty="0" smtClean="0">
                <a:solidFill>
                  <a:prstClr val="black"/>
                </a:solidFill>
              </a:rPr>
              <a:t>HR </a:t>
            </a:r>
            <a:r>
              <a:rPr lang="en-US" sz="2000" dirty="0">
                <a:solidFill>
                  <a:prstClr val="black"/>
                </a:solidFill>
              </a:rPr>
              <a:t>Conflicts on Projects - their inevitability, prevention and </a:t>
            </a:r>
            <a:r>
              <a:rPr lang="en-US" sz="2000" dirty="0" smtClean="0">
                <a:solidFill>
                  <a:prstClr val="black"/>
                </a:solidFill>
              </a:rPr>
              <a:t>resolution</a:t>
            </a:r>
            <a:endParaRPr lang="en-US" sz="2000" dirty="0">
              <a:solidFill>
                <a:prstClr val="black"/>
              </a:solidFill>
            </a:endParaRPr>
          </a:p>
          <a:p>
            <a:pPr marL="234950" indent="-234950">
              <a:spcBef>
                <a:spcPts val="600"/>
              </a:spcBef>
              <a:buClr>
                <a:srgbClr val="FF0000"/>
              </a:buClr>
              <a:buSzPct val="65000"/>
              <a:buFont typeface="Wingdings" pitchFamily="2" charset="2"/>
              <a:buChar char="§"/>
            </a:pPr>
            <a:r>
              <a:rPr lang="en-US" sz="2000" dirty="0" smtClean="0">
                <a:solidFill>
                  <a:prstClr val="black"/>
                </a:solidFill>
              </a:rPr>
              <a:t>HR </a:t>
            </a:r>
            <a:r>
              <a:rPr lang="en-US" sz="2000" dirty="0">
                <a:solidFill>
                  <a:prstClr val="black"/>
                </a:solidFill>
              </a:rPr>
              <a:t>Conflicts in terms of Assertiveness and </a:t>
            </a:r>
            <a:r>
              <a:rPr lang="en-US" sz="2000" dirty="0" smtClean="0">
                <a:solidFill>
                  <a:prstClr val="black"/>
                </a:solidFill>
              </a:rPr>
              <a:t>Empathy</a:t>
            </a:r>
            <a:endParaRPr lang="en-US" sz="2000" dirty="0">
              <a:solidFill>
                <a:prstClr val="black"/>
              </a:solidFill>
            </a:endParaRPr>
          </a:p>
          <a:p>
            <a:pPr marL="234950" indent="-234950">
              <a:spcBef>
                <a:spcPts val="600"/>
              </a:spcBef>
              <a:buClr>
                <a:srgbClr val="FF0000"/>
              </a:buClr>
              <a:buSzPct val="65000"/>
              <a:buFont typeface="Wingdings" pitchFamily="2" charset="2"/>
              <a:buChar char="§"/>
            </a:pPr>
            <a:r>
              <a:rPr lang="en-US" sz="2000" dirty="0" smtClean="0">
                <a:solidFill>
                  <a:prstClr val="black"/>
                </a:solidFill>
              </a:rPr>
              <a:t>Leadership </a:t>
            </a:r>
            <a:r>
              <a:rPr lang="en-US" sz="2000" dirty="0">
                <a:solidFill>
                  <a:prstClr val="black"/>
                </a:solidFill>
              </a:rPr>
              <a:t>and Leadership </a:t>
            </a:r>
            <a:r>
              <a:rPr lang="en-US" sz="2000" dirty="0" smtClean="0">
                <a:solidFill>
                  <a:prstClr val="black"/>
                </a:solidFill>
              </a:rPr>
              <a:t>Styles</a:t>
            </a:r>
            <a:endParaRPr lang="en-US" sz="2000" dirty="0">
              <a:solidFill>
                <a:prstClr val="black"/>
              </a:solidFill>
            </a:endParaRPr>
          </a:p>
          <a:p>
            <a:pPr marL="234950" indent="-234950">
              <a:spcBef>
                <a:spcPts val="600"/>
              </a:spcBef>
              <a:buClr>
                <a:srgbClr val="FF0000"/>
              </a:buClr>
              <a:buSzPct val="65000"/>
              <a:buFont typeface="Wingdings" pitchFamily="2" charset="2"/>
              <a:buChar char="§"/>
            </a:pPr>
            <a:r>
              <a:rPr lang="en-US" sz="2000" dirty="0" smtClean="0">
                <a:solidFill>
                  <a:prstClr val="black"/>
                </a:solidFill>
              </a:rPr>
              <a:t>Leadership </a:t>
            </a:r>
            <a:r>
              <a:rPr lang="en-US" sz="2000" dirty="0">
                <a:solidFill>
                  <a:prstClr val="black"/>
                </a:solidFill>
              </a:rPr>
              <a:t>Styles in terms of Relationships and Task Behaviour</a:t>
            </a:r>
          </a:p>
          <a:p>
            <a:pPr>
              <a:spcBef>
                <a:spcPts val="600"/>
              </a:spcBef>
              <a:buClr>
                <a:srgbClr val="FF0000"/>
              </a:buClr>
              <a:buSzPct val="65000"/>
            </a:pPr>
            <a:r>
              <a:rPr lang="en-US" sz="2000" u="sng" dirty="0" smtClean="0">
                <a:solidFill>
                  <a:prstClr val="black"/>
                </a:solidFill>
              </a:rPr>
              <a:t>Readings</a:t>
            </a:r>
          </a:p>
          <a:p>
            <a:pPr marL="234950" indent="-234950">
              <a:spcBef>
                <a:spcPts val="600"/>
              </a:spcBef>
              <a:buClr>
                <a:srgbClr val="FF0000"/>
              </a:buClr>
              <a:buSzPct val="65000"/>
              <a:buFont typeface="Wingdings" pitchFamily="2" charset="2"/>
              <a:buChar char="§"/>
            </a:pPr>
            <a:r>
              <a:rPr lang="fr-FR" sz="2000" dirty="0" smtClean="0">
                <a:solidFill>
                  <a:prstClr val="black"/>
                </a:solidFill>
              </a:rPr>
              <a:t>PMBoK</a:t>
            </a:r>
            <a:r>
              <a:rPr lang="fr-FR" sz="2000" dirty="0">
                <a:solidFill>
                  <a:prstClr val="black"/>
                </a:solidFill>
              </a:rPr>
              <a:t>, pages 279-285.</a:t>
            </a:r>
          </a:p>
          <a:p>
            <a:pPr marL="234950" indent="-234950">
              <a:spcBef>
                <a:spcPts val="600"/>
              </a:spcBef>
              <a:buClr>
                <a:srgbClr val="FF0000"/>
              </a:buClr>
              <a:buSzPct val="65000"/>
              <a:buFont typeface="Wingdings" pitchFamily="2" charset="2"/>
              <a:buChar char="§"/>
            </a:pPr>
            <a:r>
              <a:rPr lang="fr-FR" sz="2000" dirty="0" smtClean="0">
                <a:solidFill>
                  <a:prstClr val="black"/>
                </a:solidFill>
              </a:rPr>
              <a:t>Rita</a:t>
            </a:r>
            <a:r>
              <a:rPr lang="fr-FR" sz="2000" dirty="0">
                <a:solidFill>
                  <a:prstClr val="black"/>
                </a:solidFill>
              </a:rPr>
              <a:t>, pages 357-365.</a:t>
            </a:r>
          </a:p>
          <a:p>
            <a:pPr marL="234950" indent="-234950">
              <a:spcBef>
                <a:spcPts val="600"/>
              </a:spcBef>
              <a:buClr>
                <a:srgbClr val="FF0000"/>
              </a:buClr>
              <a:buSzPct val="65000"/>
              <a:buFont typeface="Wingdings" pitchFamily="2" charset="2"/>
              <a:buChar char="§"/>
            </a:pPr>
            <a:r>
              <a:rPr lang="en-US" sz="2000" dirty="0" smtClean="0">
                <a:solidFill>
                  <a:prstClr val="black"/>
                </a:solidFill>
              </a:rPr>
              <a:t>Lecture </a:t>
            </a:r>
            <a:r>
              <a:rPr lang="en-US" sz="2000" dirty="0">
                <a:solidFill>
                  <a:prstClr val="black"/>
                </a:solidFill>
              </a:rPr>
              <a:t>Notes</a:t>
            </a:r>
          </a:p>
        </p:txBody>
      </p:sp>
    </p:spTree>
    <p:extLst>
      <p:ext uri="{BB962C8B-B14F-4D97-AF65-F5344CB8AC3E}">
        <p14:creationId xmlns:p14="http://schemas.microsoft.com/office/powerpoint/2010/main" val="41651768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Getting Cooperation from Project Team &amp; Stakeholders…2/2</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562708"/>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10</a:t>
            </a:fld>
            <a:endParaRPr lang="en-US" b="1" dirty="0">
              <a:solidFill>
                <a:prstClr val="black"/>
              </a:solidFill>
            </a:endParaRPr>
          </a:p>
        </p:txBody>
      </p:sp>
      <p:sp>
        <p:nvSpPr>
          <p:cNvPr id="20" name="TextBox 19"/>
          <p:cNvSpPr txBox="1"/>
          <p:nvPr/>
        </p:nvSpPr>
        <p:spPr>
          <a:xfrm>
            <a:off x="152400" y="761524"/>
            <a:ext cx="8839200" cy="5663089"/>
          </a:xfrm>
          <a:prstGeom prst="rect">
            <a:avLst/>
          </a:prstGeom>
          <a:noFill/>
        </p:spPr>
        <p:txBody>
          <a:bodyPr wrap="square" rtlCol="0">
            <a:spAutoFit/>
          </a:bodyPr>
          <a:lstStyle/>
          <a:p>
            <a:pPr algn="ctr">
              <a:spcBef>
                <a:spcPts val="1200"/>
              </a:spcBef>
            </a:pPr>
            <a:r>
              <a:rPr lang="en-US" sz="2400" b="1" dirty="0" smtClean="0">
                <a:solidFill>
                  <a:srgbClr val="0000FF"/>
                </a:solidFill>
              </a:rPr>
              <a:t>Personal </a:t>
            </a:r>
            <a:r>
              <a:rPr lang="en-US" sz="2400" b="1" dirty="0">
                <a:solidFill>
                  <a:srgbClr val="0000FF"/>
                </a:solidFill>
              </a:rPr>
              <a:t>Powers</a:t>
            </a:r>
            <a:endParaRPr lang="en-US" sz="2400" b="1" dirty="0" smtClean="0"/>
          </a:p>
          <a:p>
            <a:pPr marL="342900" indent="-342900">
              <a:spcBef>
                <a:spcPts val="1200"/>
              </a:spcBef>
              <a:buFont typeface="Arial" panose="020B0604020202020204" pitchFamily="34" charset="0"/>
              <a:buChar char="•"/>
            </a:pPr>
            <a:r>
              <a:rPr lang="en-US" sz="2400" b="1" dirty="0" smtClean="0"/>
              <a:t>Expert:  </a:t>
            </a:r>
            <a:r>
              <a:rPr lang="en-US" sz="2400" dirty="0" smtClean="0"/>
              <a:t>Power coming from the Project Manager being a </a:t>
            </a:r>
            <a:r>
              <a:rPr lang="en-US" sz="2400" dirty="0"/>
              <a:t>technical or project management </a:t>
            </a:r>
            <a:r>
              <a:rPr lang="en-US" sz="2400" dirty="0" smtClean="0"/>
              <a:t>expert</a:t>
            </a:r>
          </a:p>
          <a:p>
            <a:pPr marL="339725">
              <a:spcBef>
                <a:spcPts val="1200"/>
              </a:spcBef>
            </a:pPr>
            <a:r>
              <a:rPr lang="en-US" sz="2400" u="sng" dirty="0" smtClean="0"/>
              <a:t>Example</a:t>
            </a:r>
            <a:r>
              <a:rPr lang="en-US" sz="2400" dirty="0"/>
              <a:t>: </a:t>
            </a:r>
            <a:r>
              <a:rPr lang="en-US" sz="2400" i="1" dirty="0"/>
              <a:t>“This project manager has been very successful on other projects. Let’s give </a:t>
            </a:r>
            <a:r>
              <a:rPr lang="en-US" sz="2400" i="1" dirty="0" smtClean="0"/>
              <a:t>him </a:t>
            </a:r>
            <a:r>
              <a:rPr lang="en-US" sz="2400" i="1" dirty="0"/>
              <a:t>a chance</a:t>
            </a:r>
            <a:r>
              <a:rPr lang="en-US" sz="2400" i="1" dirty="0" smtClean="0"/>
              <a:t>!”</a:t>
            </a:r>
          </a:p>
          <a:p>
            <a:pPr marL="339725">
              <a:spcBef>
                <a:spcPts val="1200"/>
              </a:spcBef>
            </a:pPr>
            <a:r>
              <a:rPr lang="en-US" sz="2400" i="1" dirty="0" smtClean="0"/>
              <a:t>“If the project manager wants to crash this activity through overtime, it’s got be crashed. Period”</a:t>
            </a:r>
          </a:p>
          <a:p>
            <a:pPr marL="342900" indent="-342900">
              <a:spcBef>
                <a:spcPts val="1200"/>
              </a:spcBef>
              <a:buFont typeface="Arial" panose="020B0604020202020204" pitchFamily="34" charset="0"/>
              <a:buChar char="•"/>
            </a:pPr>
            <a:r>
              <a:rPr lang="en-US" sz="2400" b="1" dirty="0" smtClean="0"/>
              <a:t>Referent:</a:t>
            </a:r>
            <a:r>
              <a:rPr lang="en-US" sz="2400" dirty="0" smtClean="0"/>
              <a:t>  Power coming from a Proj team member liking, </a:t>
            </a:r>
            <a:r>
              <a:rPr lang="en-US" sz="2400" dirty="0"/>
              <a:t>respecting </a:t>
            </a:r>
            <a:r>
              <a:rPr lang="en-US" sz="2400" dirty="0" smtClean="0"/>
              <a:t>or wanting </a:t>
            </a:r>
            <a:r>
              <a:rPr lang="en-US" sz="2400" dirty="0"/>
              <a:t>to be like </a:t>
            </a:r>
            <a:r>
              <a:rPr lang="en-US" sz="2400" dirty="0" smtClean="0"/>
              <a:t>the Proj Manager. </a:t>
            </a:r>
            <a:r>
              <a:rPr lang="en-US" sz="2400" dirty="0"/>
              <a:t>It is the power of charisma and </a:t>
            </a:r>
            <a:r>
              <a:rPr lang="en-US" sz="2400" dirty="0" smtClean="0"/>
              <a:t>fame</a:t>
            </a:r>
          </a:p>
          <a:p>
            <a:pPr marL="339725">
              <a:spcBef>
                <a:spcPts val="1200"/>
              </a:spcBef>
            </a:pPr>
            <a:r>
              <a:rPr lang="en-US" sz="2400" u="sng" dirty="0" smtClean="0"/>
              <a:t>Example</a:t>
            </a:r>
            <a:r>
              <a:rPr lang="en-US" sz="2400" dirty="0"/>
              <a:t>: </a:t>
            </a:r>
            <a:r>
              <a:rPr lang="en-US" sz="2400" i="1" dirty="0" smtClean="0"/>
              <a:t>The </a:t>
            </a:r>
            <a:r>
              <a:rPr lang="en-US" sz="2400" i="1" dirty="0"/>
              <a:t>most liked and respected project manager in the organization says, “I think we should change the content of our standard project </a:t>
            </a:r>
            <a:r>
              <a:rPr lang="en-US" sz="2400" i="1" dirty="0" smtClean="0"/>
              <a:t>charter”</a:t>
            </a:r>
          </a:p>
        </p:txBody>
      </p:sp>
      <p:sp>
        <p:nvSpPr>
          <p:cNvPr id="4" name="TextBox 3"/>
          <p:cNvSpPr txBox="1"/>
          <p:nvPr/>
        </p:nvSpPr>
        <p:spPr>
          <a:xfrm>
            <a:off x="2819400" y="6394618"/>
            <a:ext cx="3337517" cy="400110"/>
          </a:xfrm>
          <a:prstGeom prst="rect">
            <a:avLst/>
          </a:prstGeom>
          <a:noFill/>
          <a:ln>
            <a:solidFill>
              <a:schemeClr val="tx1"/>
            </a:solidFill>
          </a:ln>
        </p:spPr>
        <p:txBody>
          <a:bodyPr wrap="none" rtlCol="0">
            <a:spAutoFit/>
          </a:bodyPr>
          <a:lstStyle/>
          <a:p>
            <a:r>
              <a:rPr lang="en-US" sz="2000" b="1" dirty="0"/>
              <a:t>Reward &amp; Expert best powers</a:t>
            </a:r>
            <a:endParaRPr lang="en-US" sz="2000" dirty="0"/>
          </a:p>
        </p:txBody>
      </p:sp>
      <p:sp>
        <p:nvSpPr>
          <p:cNvPr id="8" name="Footer Placeholder 3"/>
          <p:cNvSpPr>
            <a:spLocks noGrp="1"/>
          </p:cNvSpPr>
          <p:nvPr>
            <p:ph type="ftr" sz="quarter" idx="11"/>
          </p:nvPr>
        </p:nvSpPr>
        <p:spPr>
          <a:xfrm>
            <a:off x="0" y="65690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22630949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xEl>
                                              <p:pRg st="5" end="5"/>
                                            </p:txEl>
                                          </p:spTgt>
                                        </p:tgtEl>
                                        <p:attrNameLst>
                                          <p:attrName>style.visibility</p:attrName>
                                        </p:attrNameLst>
                                      </p:cBhvr>
                                      <p:to>
                                        <p:strVal val="visible"/>
                                      </p:to>
                                    </p:set>
                                    <p:animEffect transition="in" filter="fade">
                                      <p:cBhvr>
                                        <p:cTn id="32" dur="500"/>
                                        <p:tgtEl>
                                          <p:spTgt spid="2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Recognition &amp; Reward System on the Project</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562708"/>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11</a:t>
            </a:fld>
            <a:endParaRPr lang="en-US" b="1" dirty="0">
              <a:solidFill>
                <a:prstClr val="black"/>
              </a:solidFill>
            </a:endParaRPr>
          </a:p>
        </p:txBody>
      </p:sp>
      <p:sp>
        <p:nvSpPr>
          <p:cNvPr id="20" name="TextBox 19"/>
          <p:cNvSpPr txBox="1"/>
          <p:nvPr/>
        </p:nvSpPr>
        <p:spPr>
          <a:xfrm>
            <a:off x="152400" y="761524"/>
            <a:ext cx="8839200" cy="4031873"/>
          </a:xfrm>
          <a:prstGeom prst="rect">
            <a:avLst/>
          </a:prstGeom>
          <a:noFill/>
        </p:spPr>
        <p:txBody>
          <a:bodyPr wrap="square" rtlCol="0">
            <a:spAutoFit/>
          </a:bodyPr>
          <a:lstStyle/>
          <a:p>
            <a:pPr marL="342900" indent="-342900">
              <a:spcBef>
                <a:spcPts val="1200"/>
              </a:spcBef>
              <a:buFont typeface="Arial" panose="020B0604020202020204" pitchFamily="34" charset="0"/>
              <a:buChar char="•"/>
            </a:pPr>
            <a:r>
              <a:rPr lang="en-US" sz="2400" dirty="0" smtClean="0"/>
              <a:t>Say such complimentary words as “</a:t>
            </a:r>
            <a:r>
              <a:rPr lang="en-US" sz="2400" i="1" dirty="0" smtClean="0"/>
              <a:t>Shabash</a:t>
            </a:r>
            <a:r>
              <a:rPr lang="en-US" sz="2400" dirty="0" smtClean="0"/>
              <a:t>”, “Well Done”, “</a:t>
            </a:r>
            <a:r>
              <a:rPr lang="en-US" sz="2400" i="1" dirty="0" err="1" smtClean="0"/>
              <a:t>Shukriya</a:t>
            </a:r>
            <a:r>
              <a:rPr lang="en-US" sz="2400" dirty="0" smtClean="0"/>
              <a:t>” etc more often; avoid counter-complimentary words, like “damn”, “</a:t>
            </a:r>
            <a:r>
              <a:rPr lang="en-US" sz="2400" i="1" dirty="0" err="1" smtClean="0"/>
              <a:t>bera</a:t>
            </a:r>
            <a:r>
              <a:rPr lang="en-US" sz="2400" i="1" dirty="0" smtClean="0"/>
              <a:t> </a:t>
            </a:r>
            <a:r>
              <a:rPr lang="en-US" sz="2400" i="1" dirty="0" err="1" smtClean="0"/>
              <a:t>gharak</a:t>
            </a:r>
            <a:r>
              <a:rPr lang="en-US" sz="2400" i="1" dirty="0" smtClean="0"/>
              <a:t> </a:t>
            </a:r>
            <a:r>
              <a:rPr lang="en-US" sz="2400" i="1" dirty="0" err="1" smtClean="0"/>
              <a:t>karr</a:t>
            </a:r>
            <a:r>
              <a:rPr lang="en-US" sz="2400" i="1" dirty="0" smtClean="0"/>
              <a:t> </a:t>
            </a:r>
            <a:r>
              <a:rPr lang="en-US" sz="2400" i="1" dirty="0" err="1" smtClean="0"/>
              <a:t>dia</a:t>
            </a:r>
            <a:r>
              <a:rPr lang="en-US" sz="2400" i="1" dirty="0" smtClean="0"/>
              <a:t>” etc</a:t>
            </a:r>
            <a:endParaRPr lang="en-US" sz="2400" dirty="0" smtClean="0"/>
          </a:p>
          <a:p>
            <a:pPr marL="342900" indent="-342900">
              <a:spcBef>
                <a:spcPts val="1200"/>
              </a:spcBef>
              <a:buFont typeface="Arial" panose="020B0604020202020204" pitchFamily="34" charset="0"/>
              <a:buChar char="•"/>
            </a:pPr>
            <a:r>
              <a:rPr lang="en-US" sz="2400" dirty="0" smtClean="0"/>
              <a:t>Award prizes, even simple goodies, on good performance </a:t>
            </a:r>
          </a:p>
          <a:p>
            <a:pPr marL="342900" indent="-342900">
              <a:spcBef>
                <a:spcPts val="1200"/>
              </a:spcBef>
              <a:buFont typeface="Arial" panose="020B0604020202020204" pitchFamily="34" charset="0"/>
              <a:buChar char="•"/>
            </a:pPr>
            <a:r>
              <a:rPr lang="en-US" sz="2400" dirty="0" smtClean="0"/>
              <a:t>Recommend team members for raises, bonuses, promotions etc even if such actions do not form part of the performance reviews</a:t>
            </a:r>
          </a:p>
          <a:p>
            <a:pPr marL="342900" indent="-342900">
              <a:spcBef>
                <a:spcPts val="1200"/>
              </a:spcBef>
              <a:buFont typeface="Arial" panose="020B0604020202020204" pitchFamily="34" charset="0"/>
              <a:buChar char="•"/>
            </a:pPr>
            <a:r>
              <a:rPr lang="en-US" sz="2400" dirty="0" smtClean="0"/>
              <a:t>Send notes to the Functional Mangers of the project team managers about their good performance</a:t>
            </a:r>
          </a:p>
          <a:p>
            <a:pPr marL="342900" indent="-342900">
              <a:spcBef>
                <a:spcPts val="1200"/>
              </a:spcBef>
              <a:buFont typeface="Arial" panose="020B0604020202020204" pitchFamily="34" charset="0"/>
              <a:buChar char="•"/>
            </a:pPr>
            <a:r>
              <a:rPr lang="en-US" sz="2400" dirty="0" smtClean="0"/>
              <a:t>Hold milestone parties or other celebrations</a:t>
            </a:r>
          </a:p>
        </p:txBody>
      </p:sp>
      <p:sp>
        <p:nvSpPr>
          <p:cNvPr id="8" name="Footer Placeholder 3"/>
          <p:cNvSpPr>
            <a:spLocks noGrp="1"/>
          </p:cNvSpPr>
          <p:nvPr>
            <p:ph type="ftr" sz="quarter" idx="11"/>
          </p:nvPr>
        </p:nvSpPr>
        <p:spPr>
          <a:xfrm>
            <a:off x="0" y="65690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6763585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HR Conflicts – Old vs New Thinking</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12</a:t>
            </a:fld>
            <a:endParaRPr lang="en-US" b="1" dirty="0">
              <a:solidFill>
                <a:prstClr val="black"/>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2001666401"/>
              </p:ext>
            </p:extLst>
          </p:nvPr>
        </p:nvGraphicFramePr>
        <p:xfrm>
          <a:off x="164123" y="697523"/>
          <a:ext cx="8806542" cy="4023360"/>
        </p:xfrm>
        <a:graphic>
          <a:graphicData uri="http://schemas.openxmlformats.org/drawingml/2006/table">
            <a:tbl>
              <a:tblPr firstRow="1" bandRow="1">
                <a:tableStyleId>{5C22544A-7EE6-4342-B048-85BDC9FD1C3A}</a:tableStyleId>
              </a:tblPr>
              <a:tblGrid>
                <a:gridCol w="4403271"/>
                <a:gridCol w="4403271"/>
              </a:tblGrid>
              <a:tr h="370840">
                <a:tc>
                  <a:txBody>
                    <a:bodyPr/>
                    <a:lstStyle/>
                    <a:p>
                      <a:r>
                        <a:rPr lang="en-US" sz="2400" dirty="0" smtClean="0"/>
                        <a:t>Old Thinking</a:t>
                      </a:r>
                      <a:endParaRPr lang="en-US" sz="2400" dirty="0"/>
                    </a:p>
                  </a:txBody>
                  <a:tcPr/>
                </a:tc>
                <a:tc>
                  <a:txBody>
                    <a:bodyPr/>
                    <a:lstStyle/>
                    <a:p>
                      <a:r>
                        <a:rPr lang="en-US" sz="2400" dirty="0" smtClean="0"/>
                        <a:t>New Thinking</a:t>
                      </a:r>
                      <a:endParaRPr lang="en-US" sz="2400" dirty="0"/>
                    </a:p>
                  </a:txBody>
                  <a:tcPr/>
                </a:tc>
              </a:tr>
              <a:tr h="370840">
                <a:tc>
                  <a:txBody>
                    <a:bodyPr/>
                    <a:lstStyle/>
                    <a:p>
                      <a:r>
                        <a:rPr lang="en-US" sz="2400" dirty="0" smtClean="0"/>
                        <a:t>Conflict is dysfunctional</a:t>
                      </a:r>
                      <a:r>
                        <a:rPr lang="en-US" sz="2400" baseline="0" dirty="0" smtClean="0"/>
                        <a:t> and caused by personality differences or a failure of leadership</a:t>
                      </a:r>
                      <a:endParaRPr lang="en-US" sz="2400" dirty="0"/>
                    </a:p>
                  </a:txBody>
                  <a:tcPr/>
                </a:tc>
                <a:tc>
                  <a:txBody>
                    <a:bodyPr/>
                    <a:lstStyle/>
                    <a:p>
                      <a:r>
                        <a:rPr lang="en-US" sz="2400" dirty="0" smtClean="0"/>
                        <a:t>Conflict is an inevitable</a:t>
                      </a:r>
                      <a:r>
                        <a:rPr lang="en-US" sz="2400" baseline="0" dirty="0" smtClean="0"/>
                        <a:t> result of organisation interactions</a:t>
                      </a:r>
                      <a:endParaRPr lang="en-US" sz="2400" dirty="0"/>
                    </a:p>
                  </a:txBody>
                  <a:tcPr/>
                </a:tc>
              </a:tr>
              <a:tr h="370840">
                <a:tc>
                  <a:txBody>
                    <a:bodyPr/>
                    <a:lstStyle/>
                    <a:p>
                      <a:r>
                        <a:rPr lang="en-US" sz="2400" dirty="0" smtClean="0"/>
                        <a:t>Conflict is to be avoided</a:t>
                      </a:r>
                      <a:endParaRPr lang="en-US" sz="2400" dirty="0"/>
                    </a:p>
                  </a:txBody>
                  <a:tcPr/>
                </a:tc>
                <a:tc>
                  <a:txBody>
                    <a:bodyPr/>
                    <a:lstStyle/>
                    <a:p>
                      <a:r>
                        <a:rPr lang="en-US" sz="2400" dirty="0" smtClean="0"/>
                        <a:t>Conflict can be beneficial</a:t>
                      </a:r>
                      <a:endParaRPr lang="en-US" sz="2400" dirty="0"/>
                    </a:p>
                  </a:txBody>
                  <a:tcPr/>
                </a:tc>
              </a:tr>
              <a:tr h="370840">
                <a:tc>
                  <a:txBody>
                    <a:bodyPr/>
                    <a:lstStyle/>
                    <a:p>
                      <a:r>
                        <a:rPr lang="en-US" sz="2400" dirty="0" smtClean="0"/>
                        <a:t>Conflict is resolved by physical separation</a:t>
                      </a:r>
                      <a:r>
                        <a:rPr lang="en-US" sz="2400" baseline="0" dirty="0" smtClean="0"/>
                        <a:t> or the intervention of the upper management</a:t>
                      </a:r>
                      <a:endParaRPr lang="en-US" sz="2400" dirty="0"/>
                    </a:p>
                  </a:txBody>
                  <a:tcPr/>
                </a:tc>
                <a:tc>
                  <a:txBody>
                    <a:bodyPr/>
                    <a:lstStyle/>
                    <a:p>
                      <a:r>
                        <a:rPr lang="en-US" sz="2400" dirty="0" smtClean="0"/>
                        <a:t>Conflict is resolved through openness,</a:t>
                      </a:r>
                      <a:r>
                        <a:rPr lang="en-US" sz="2400" baseline="0" dirty="0" smtClean="0"/>
                        <a:t> identifying the causes, and problems solving by the people involved and their immediate managers</a:t>
                      </a:r>
                      <a:endParaRPr lang="en-US" sz="2400" dirty="0"/>
                    </a:p>
                  </a:txBody>
                  <a:tcPr/>
                </a:tc>
              </a:tr>
            </a:tbl>
          </a:graphicData>
        </a:graphic>
      </p:graphicFrame>
      <p:sp>
        <p:nvSpPr>
          <p:cNvPr id="8" name="Footer Placeholder 3"/>
          <p:cNvSpPr>
            <a:spLocks noGrp="1"/>
          </p:cNvSpPr>
          <p:nvPr>
            <p:ph type="ftr" sz="quarter" idx="11"/>
          </p:nvPr>
        </p:nvSpPr>
        <p:spPr>
          <a:xfrm>
            <a:off x="0" y="65690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33833904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HR Conflicts – Inevitability on Projects</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562708"/>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13</a:t>
            </a:fld>
            <a:endParaRPr lang="en-US" b="1" dirty="0">
              <a:solidFill>
                <a:prstClr val="black"/>
              </a:solidFill>
            </a:endParaRPr>
          </a:p>
        </p:txBody>
      </p:sp>
      <p:sp>
        <p:nvSpPr>
          <p:cNvPr id="20" name="TextBox 19"/>
          <p:cNvSpPr txBox="1"/>
          <p:nvPr/>
        </p:nvSpPr>
        <p:spPr>
          <a:xfrm>
            <a:off x="152400" y="761524"/>
            <a:ext cx="8991600" cy="4339650"/>
          </a:xfrm>
          <a:prstGeom prst="rect">
            <a:avLst/>
          </a:prstGeom>
          <a:noFill/>
        </p:spPr>
        <p:txBody>
          <a:bodyPr wrap="square" rtlCol="0">
            <a:spAutoFit/>
          </a:bodyPr>
          <a:lstStyle/>
          <a:p>
            <a:pPr>
              <a:spcBef>
                <a:spcPts val="1200"/>
              </a:spcBef>
            </a:pPr>
            <a:r>
              <a:rPr lang="en-US" sz="2400" dirty="0" smtClean="0"/>
              <a:t>Reasons:</a:t>
            </a:r>
          </a:p>
          <a:p>
            <a:pPr marL="228600" indent="-228600">
              <a:spcBef>
                <a:spcPts val="1200"/>
              </a:spcBef>
              <a:buFont typeface="Arial" panose="020B0604020202020204" pitchFamily="34" charset="0"/>
              <a:buChar char="•"/>
            </a:pPr>
            <a:r>
              <a:rPr lang="en-US" sz="2400" dirty="0" smtClean="0"/>
              <a:t>Nature </a:t>
            </a:r>
            <a:r>
              <a:rPr lang="en-US" sz="2400" dirty="0"/>
              <a:t>of projects </a:t>
            </a:r>
            <a:r>
              <a:rPr lang="en-US" sz="2400" dirty="0" smtClean="0"/>
              <a:t>such that it tries to </a:t>
            </a:r>
            <a:r>
              <a:rPr lang="en-US" sz="2400" dirty="0"/>
              <a:t>address the needs and requirements of many stakeholders</a:t>
            </a:r>
          </a:p>
          <a:p>
            <a:pPr marL="228600" indent="-228600">
              <a:spcBef>
                <a:spcPts val="1200"/>
              </a:spcBef>
              <a:buFont typeface="Arial" panose="020B0604020202020204" pitchFamily="34" charset="0"/>
              <a:buChar char="•"/>
            </a:pPr>
            <a:r>
              <a:rPr lang="en-US" sz="2400" dirty="0" smtClean="0"/>
              <a:t>Limited </a:t>
            </a:r>
            <a:r>
              <a:rPr lang="en-US" sz="2400" dirty="0"/>
              <a:t>power of the project </a:t>
            </a:r>
            <a:r>
              <a:rPr lang="en-US" sz="2400" dirty="0" smtClean="0"/>
              <a:t>manager (Functional/Weak Matrix Org)</a:t>
            </a:r>
            <a:endParaRPr lang="en-US" sz="2400" dirty="0"/>
          </a:p>
          <a:p>
            <a:pPr marL="228600" indent="-228600">
              <a:spcBef>
                <a:spcPts val="1200"/>
              </a:spcBef>
              <a:buFont typeface="Arial" panose="020B0604020202020204" pitchFamily="34" charset="0"/>
              <a:buChar char="•"/>
            </a:pPr>
            <a:r>
              <a:rPr lang="en-US" sz="2400" dirty="0" smtClean="0"/>
              <a:t>Scarce resources</a:t>
            </a:r>
            <a:endParaRPr lang="en-US" sz="2400" dirty="0"/>
          </a:p>
          <a:p>
            <a:pPr marL="228600" indent="-228600">
              <a:spcBef>
                <a:spcPts val="1200"/>
              </a:spcBef>
              <a:buFont typeface="Arial" panose="020B0604020202020204" pitchFamily="34" charset="0"/>
              <a:buChar char="•"/>
            </a:pPr>
            <a:r>
              <a:rPr lang="en-US" sz="2400" dirty="0" smtClean="0"/>
              <a:t>Necessity </a:t>
            </a:r>
            <a:r>
              <a:rPr lang="en-US" sz="2400" dirty="0"/>
              <a:t>of obtaining resources from functional </a:t>
            </a:r>
            <a:r>
              <a:rPr lang="en-US" sz="2400" dirty="0" smtClean="0"/>
              <a:t>managers </a:t>
            </a:r>
            <a:r>
              <a:rPr lang="en-US" sz="2400" dirty="0"/>
              <a:t>(Functional/Weak Matrix Org)</a:t>
            </a:r>
            <a:endParaRPr lang="en-US" sz="2400" dirty="0" smtClean="0"/>
          </a:p>
          <a:p>
            <a:pPr marL="228600" indent="-228600">
              <a:spcBef>
                <a:spcPts val="1200"/>
              </a:spcBef>
              <a:buFont typeface="Arial" panose="020B0604020202020204" pitchFamily="34" charset="0"/>
              <a:buChar char="•"/>
            </a:pPr>
            <a:r>
              <a:rPr lang="en-US" sz="2400" dirty="0" smtClean="0"/>
              <a:t>Scheduling priorities</a:t>
            </a:r>
          </a:p>
          <a:p>
            <a:pPr marL="228600" indent="-228600">
              <a:spcBef>
                <a:spcPts val="1200"/>
              </a:spcBef>
              <a:buFont typeface="Arial" panose="020B0604020202020204" pitchFamily="34" charset="0"/>
              <a:buChar char="•"/>
            </a:pPr>
            <a:r>
              <a:rPr lang="en-US" sz="2400" dirty="0" smtClean="0"/>
              <a:t>Personal work styles</a:t>
            </a:r>
          </a:p>
        </p:txBody>
      </p:sp>
      <p:sp>
        <p:nvSpPr>
          <p:cNvPr id="6" name="Footer Placeholder 3"/>
          <p:cNvSpPr>
            <a:spLocks noGrp="1"/>
          </p:cNvSpPr>
          <p:nvPr>
            <p:ph type="ftr" sz="quarter" idx="11"/>
          </p:nvPr>
        </p:nvSpPr>
        <p:spPr>
          <a:xfrm>
            <a:off x="0" y="65690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17415795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xEl>
                                              <p:pRg st="1" end="1"/>
                                            </p:txEl>
                                          </p:spTgt>
                                        </p:tgtEl>
                                        <p:attrNameLst>
                                          <p:attrName>style.visibility</p:attrName>
                                        </p:attrNameLst>
                                      </p:cBhvr>
                                      <p:to>
                                        <p:strVal val="visible"/>
                                      </p:to>
                                    </p:set>
                                    <p:animEffect transition="in" filter="fade">
                                      <p:cBhvr>
                                        <p:cTn id="10" dur="500"/>
                                        <p:tgtEl>
                                          <p:spTgt spid="20">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xEl>
                                              <p:pRg st="2" end="2"/>
                                            </p:txEl>
                                          </p:spTgt>
                                        </p:tgtEl>
                                        <p:attrNameLst>
                                          <p:attrName>style.visibility</p:attrName>
                                        </p:attrNameLst>
                                      </p:cBhvr>
                                      <p:to>
                                        <p:strVal val="visible"/>
                                      </p:to>
                                    </p:set>
                                    <p:animEffect transition="in" filter="fade">
                                      <p:cBhvr>
                                        <p:cTn id="13" dur="500"/>
                                        <p:tgtEl>
                                          <p:spTgt spid="20">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xEl>
                                              <p:pRg st="3" end="3"/>
                                            </p:txEl>
                                          </p:spTgt>
                                        </p:tgtEl>
                                        <p:attrNameLst>
                                          <p:attrName>style.visibility</p:attrName>
                                        </p:attrNameLst>
                                      </p:cBhvr>
                                      <p:to>
                                        <p:strVal val="visible"/>
                                      </p:to>
                                    </p:set>
                                    <p:animEffect transition="in" filter="fade">
                                      <p:cBhvr>
                                        <p:cTn id="16" dur="500"/>
                                        <p:tgtEl>
                                          <p:spTgt spid="20">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xEl>
                                              <p:pRg st="4" end="4"/>
                                            </p:txEl>
                                          </p:spTgt>
                                        </p:tgtEl>
                                        <p:attrNameLst>
                                          <p:attrName>style.visibility</p:attrName>
                                        </p:attrNameLst>
                                      </p:cBhvr>
                                      <p:to>
                                        <p:strVal val="visible"/>
                                      </p:to>
                                    </p:set>
                                    <p:animEffect transition="in" filter="fade">
                                      <p:cBhvr>
                                        <p:cTn id="19" dur="500"/>
                                        <p:tgtEl>
                                          <p:spTgt spid="20">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xEl>
                                              <p:pRg st="5" end="5"/>
                                            </p:txEl>
                                          </p:spTgt>
                                        </p:tgtEl>
                                        <p:attrNameLst>
                                          <p:attrName>style.visibility</p:attrName>
                                        </p:attrNameLst>
                                      </p:cBhvr>
                                      <p:to>
                                        <p:strVal val="visible"/>
                                      </p:to>
                                    </p:set>
                                    <p:animEffect transition="in" filter="fade">
                                      <p:cBhvr>
                                        <p:cTn id="22" dur="500"/>
                                        <p:tgtEl>
                                          <p:spTgt spid="20">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xEl>
                                              <p:pRg st="6" end="6"/>
                                            </p:txEl>
                                          </p:spTgt>
                                        </p:tgtEl>
                                        <p:attrNameLst>
                                          <p:attrName>style.visibility</p:attrName>
                                        </p:attrNameLst>
                                      </p:cBhvr>
                                      <p:to>
                                        <p:strVal val="visible"/>
                                      </p:to>
                                    </p:set>
                                    <p:animEffect transition="in" filter="fade">
                                      <p:cBhvr>
                                        <p:cTn id="25" dur="500"/>
                                        <p:tgtEl>
                                          <p:spTgt spid="2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HR Conflicts – Putting them in Order</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562708"/>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14</a:t>
            </a:fld>
            <a:endParaRPr lang="en-US" b="1" dirty="0">
              <a:solidFill>
                <a:prstClr val="black"/>
              </a:solidFill>
            </a:endParaRPr>
          </a:p>
        </p:txBody>
      </p:sp>
      <p:sp>
        <p:nvSpPr>
          <p:cNvPr id="20" name="TextBox 19"/>
          <p:cNvSpPr txBox="1"/>
          <p:nvPr/>
        </p:nvSpPr>
        <p:spPr>
          <a:xfrm>
            <a:off x="152400" y="761524"/>
            <a:ext cx="8991600" cy="3600986"/>
          </a:xfrm>
          <a:prstGeom prst="rect">
            <a:avLst/>
          </a:prstGeom>
          <a:noFill/>
        </p:spPr>
        <p:txBody>
          <a:bodyPr wrap="square" rtlCol="0">
            <a:spAutoFit/>
          </a:bodyPr>
          <a:lstStyle/>
          <a:p>
            <a:pPr marL="457200" indent="-457200">
              <a:spcBef>
                <a:spcPts val="1200"/>
              </a:spcBef>
              <a:buFont typeface="+mj-lt"/>
              <a:buAutoNum type="arabicPeriod"/>
            </a:pPr>
            <a:r>
              <a:rPr lang="en-US" sz="2400" dirty="0" smtClean="0"/>
              <a:t>Schedules</a:t>
            </a:r>
          </a:p>
          <a:p>
            <a:pPr marL="457200" indent="-457200">
              <a:spcBef>
                <a:spcPts val="1200"/>
              </a:spcBef>
              <a:buFont typeface="+mj-lt"/>
              <a:buAutoNum type="arabicPeriod"/>
            </a:pPr>
            <a:r>
              <a:rPr lang="en-US" sz="2400" dirty="0" smtClean="0"/>
              <a:t>Project Priorities</a:t>
            </a:r>
          </a:p>
          <a:p>
            <a:pPr marL="457200" indent="-457200">
              <a:spcBef>
                <a:spcPts val="1200"/>
              </a:spcBef>
              <a:buFont typeface="+mj-lt"/>
              <a:buAutoNum type="arabicPeriod"/>
            </a:pPr>
            <a:r>
              <a:rPr lang="en-US" sz="2400" dirty="0" smtClean="0"/>
              <a:t>Resources </a:t>
            </a:r>
          </a:p>
          <a:p>
            <a:pPr marL="457200" indent="-457200">
              <a:spcBef>
                <a:spcPts val="1200"/>
              </a:spcBef>
              <a:buFont typeface="+mj-lt"/>
              <a:buAutoNum type="arabicPeriod"/>
            </a:pPr>
            <a:r>
              <a:rPr lang="en-US" sz="2400" dirty="0" smtClean="0"/>
              <a:t>Technical opinions</a:t>
            </a:r>
          </a:p>
          <a:p>
            <a:pPr marL="457200" indent="-457200">
              <a:spcBef>
                <a:spcPts val="1200"/>
              </a:spcBef>
              <a:buFont typeface="+mj-lt"/>
              <a:buAutoNum type="arabicPeriod"/>
            </a:pPr>
            <a:r>
              <a:rPr lang="en-US" sz="2400" dirty="0" smtClean="0"/>
              <a:t>Administrative procedures</a:t>
            </a:r>
          </a:p>
          <a:p>
            <a:pPr marL="457200" indent="-457200">
              <a:spcBef>
                <a:spcPts val="1200"/>
              </a:spcBef>
              <a:buFont typeface="+mj-lt"/>
              <a:buAutoNum type="arabicPeriod"/>
            </a:pPr>
            <a:r>
              <a:rPr lang="en-US" sz="2400" dirty="0" smtClean="0"/>
              <a:t>Cost </a:t>
            </a:r>
          </a:p>
          <a:p>
            <a:pPr marL="457200" indent="-457200">
              <a:spcBef>
                <a:spcPts val="1200"/>
              </a:spcBef>
              <a:buFont typeface="+mj-lt"/>
              <a:buAutoNum type="arabicPeriod"/>
            </a:pPr>
            <a:r>
              <a:rPr lang="en-US" sz="2400" dirty="0" smtClean="0"/>
              <a:t>Personality</a:t>
            </a:r>
          </a:p>
        </p:txBody>
      </p:sp>
      <p:sp>
        <p:nvSpPr>
          <p:cNvPr id="6" name="Footer Placeholder 3"/>
          <p:cNvSpPr>
            <a:spLocks noGrp="1"/>
          </p:cNvSpPr>
          <p:nvPr>
            <p:ph type="ftr" sz="quarter" idx="11"/>
          </p:nvPr>
        </p:nvSpPr>
        <p:spPr>
          <a:xfrm>
            <a:off x="0" y="65690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33689551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xEl>
                                              <p:pRg st="5" end="5"/>
                                            </p:txEl>
                                          </p:spTgt>
                                        </p:tgtEl>
                                        <p:attrNameLst>
                                          <p:attrName>style.visibility</p:attrName>
                                        </p:attrNameLst>
                                      </p:cBhvr>
                                      <p:to>
                                        <p:strVal val="visible"/>
                                      </p:to>
                                    </p:set>
                                    <p:animEffect transition="in" filter="fade">
                                      <p:cBhvr>
                                        <p:cTn id="32" dur="500"/>
                                        <p:tgtEl>
                                          <p:spTgt spid="2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xEl>
                                              <p:pRg st="6" end="6"/>
                                            </p:txEl>
                                          </p:spTgt>
                                        </p:tgtEl>
                                        <p:attrNameLst>
                                          <p:attrName>style.visibility</p:attrName>
                                        </p:attrNameLst>
                                      </p:cBhvr>
                                      <p:to>
                                        <p:strVal val="visible"/>
                                      </p:to>
                                    </p:set>
                                    <p:animEffect transition="in" filter="fade">
                                      <p:cBhvr>
                                        <p:cTn id="37" dur="500"/>
                                        <p:tgtEl>
                                          <p:spTgt spid="2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HR Conflicts – Preventing them</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562708"/>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15</a:t>
            </a:fld>
            <a:endParaRPr lang="en-US" b="1" dirty="0">
              <a:solidFill>
                <a:prstClr val="black"/>
              </a:solidFill>
            </a:endParaRPr>
          </a:p>
        </p:txBody>
      </p:sp>
      <p:sp>
        <p:nvSpPr>
          <p:cNvPr id="20" name="TextBox 19"/>
          <p:cNvSpPr txBox="1"/>
          <p:nvPr/>
        </p:nvSpPr>
        <p:spPr>
          <a:xfrm>
            <a:off x="152400" y="761524"/>
            <a:ext cx="8839200" cy="5539978"/>
          </a:xfrm>
          <a:prstGeom prst="rect">
            <a:avLst/>
          </a:prstGeom>
          <a:noFill/>
        </p:spPr>
        <p:txBody>
          <a:bodyPr wrap="square" rtlCol="0">
            <a:spAutoFit/>
          </a:bodyPr>
          <a:lstStyle/>
          <a:p>
            <a:pPr marL="342900" indent="-342900">
              <a:spcBef>
                <a:spcPts val="1200"/>
              </a:spcBef>
              <a:buFont typeface="Arial" panose="020B0604020202020204" pitchFamily="34" charset="0"/>
              <a:buChar char="•"/>
            </a:pPr>
            <a:r>
              <a:rPr lang="en-US" sz="2400" dirty="0" smtClean="0"/>
              <a:t>Informing </a:t>
            </a:r>
            <a:r>
              <a:rPr lang="en-US" sz="2400" dirty="0"/>
              <a:t>the team of:</a:t>
            </a:r>
          </a:p>
          <a:p>
            <a:pPr marL="692150" indent="-352425">
              <a:spcBef>
                <a:spcPts val="1200"/>
              </a:spcBef>
            </a:pPr>
            <a:endParaRPr lang="en-US" sz="2400" dirty="0" smtClean="0"/>
          </a:p>
          <a:p>
            <a:pPr marL="692150" indent="-352425">
              <a:spcBef>
                <a:spcPts val="1200"/>
              </a:spcBef>
            </a:pPr>
            <a:endParaRPr lang="en-US" sz="2400" dirty="0"/>
          </a:p>
          <a:p>
            <a:pPr marL="692150" indent="-352425">
              <a:spcBef>
                <a:spcPts val="1200"/>
              </a:spcBef>
            </a:pPr>
            <a:endParaRPr lang="en-US" sz="2400" dirty="0" smtClean="0"/>
          </a:p>
          <a:p>
            <a:pPr marL="692150" indent="-352425">
              <a:spcBef>
                <a:spcPts val="1200"/>
              </a:spcBef>
            </a:pPr>
            <a:endParaRPr lang="en-US" sz="2400" dirty="0"/>
          </a:p>
          <a:p>
            <a:pPr marL="692150" indent="-352425">
              <a:spcBef>
                <a:spcPts val="1200"/>
              </a:spcBef>
            </a:pPr>
            <a:endParaRPr lang="en-US" sz="2400" dirty="0"/>
          </a:p>
          <a:p>
            <a:pPr marL="342900" indent="-342900">
              <a:spcBef>
                <a:spcPts val="2400"/>
              </a:spcBef>
              <a:buFont typeface="Arial" panose="020B0604020202020204" pitchFamily="34" charset="0"/>
              <a:buChar char="•"/>
            </a:pPr>
            <a:r>
              <a:rPr lang="en-US" sz="2400" dirty="0" smtClean="0"/>
              <a:t>Clearly assigning work without ambiguity or overlapping responsibilities</a:t>
            </a:r>
          </a:p>
          <a:p>
            <a:pPr marL="342900" indent="-342900">
              <a:spcBef>
                <a:spcPts val="1200"/>
              </a:spcBef>
              <a:buFont typeface="Arial" panose="020B0604020202020204" pitchFamily="34" charset="0"/>
              <a:buChar char="•"/>
            </a:pPr>
            <a:r>
              <a:rPr lang="en-US" sz="2400" dirty="0" smtClean="0"/>
              <a:t>Making </a:t>
            </a:r>
            <a:r>
              <a:rPr lang="en-US" sz="2400" dirty="0"/>
              <a:t>work assignment interesting and challenging</a:t>
            </a:r>
          </a:p>
          <a:p>
            <a:pPr marL="342900" indent="-342900">
              <a:spcBef>
                <a:spcPts val="1200"/>
              </a:spcBef>
              <a:buFont typeface="Arial" panose="020B0604020202020204" pitchFamily="34" charset="0"/>
              <a:buChar char="•"/>
            </a:pPr>
            <a:r>
              <a:rPr lang="en-US" sz="2400" dirty="0" smtClean="0"/>
              <a:t>Following </a:t>
            </a:r>
            <a:r>
              <a:rPr lang="en-US" sz="2400" dirty="0"/>
              <a:t>good project management and project planning practices</a:t>
            </a:r>
          </a:p>
        </p:txBody>
      </p:sp>
      <p:graphicFrame>
        <p:nvGraphicFramePr>
          <p:cNvPr id="4" name="Table 3"/>
          <p:cNvGraphicFramePr>
            <a:graphicFrameLocks noGrp="1"/>
          </p:cNvGraphicFramePr>
          <p:nvPr>
            <p:extLst>
              <p:ext uri="{D42A27DB-BD31-4B8C-83A1-F6EECF244321}">
                <p14:modId xmlns:p14="http://schemas.microsoft.com/office/powerpoint/2010/main" val="4154632763"/>
              </p:ext>
            </p:extLst>
          </p:nvPr>
        </p:nvGraphicFramePr>
        <p:xfrm>
          <a:off x="551330" y="1397000"/>
          <a:ext cx="8287869" cy="2529840"/>
        </p:xfrm>
        <a:graphic>
          <a:graphicData uri="http://schemas.openxmlformats.org/drawingml/2006/table">
            <a:tbl>
              <a:tblPr firstRow="1" bandRow="1">
                <a:tableStyleId>{5940675A-B579-460E-94D1-54222C63F5DA}</a:tableStyleId>
              </a:tblPr>
              <a:tblGrid>
                <a:gridCol w="4935070"/>
                <a:gridCol w="228600"/>
                <a:gridCol w="3124199"/>
              </a:tblGrid>
              <a:tr h="370840">
                <a:tc>
                  <a:txBody>
                    <a:bodyPr/>
                    <a:lstStyle/>
                    <a:p>
                      <a:pPr marL="228600" indent="-228600">
                        <a:spcBef>
                          <a:spcPts val="1200"/>
                        </a:spcBef>
                        <a:buFontTx/>
                        <a:buChar char="-"/>
                      </a:pPr>
                      <a:r>
                        <a:rPr lang="en-US" sz="2400" dirty="0" smtClean="0"/>
                        <a:t>Exactly where the project is headed</a:t>
                      </a:r>
                    </a:p>
                    <a:p>
                      <a:pPr marL="228600" indent="-228600">
                        <a:spcBef>
                          <a:spcPts val="1200"/>
                        </a:spcBef>
                      </a:pPr>
                      <a:r>
                        <a:rPr lang="en-US" sz="2400" dirty="0" smtClean="0"/>
                        <a:t>-	Project constraints and objectives</a:t>
                      </a:r>
                    </a:p>
                    <a:p>
                      <a:pPr marL="228600" indent="-228600">
                        <a:spcBef>
                          <a:spcPts val="1200"/>
                        </a:spcBef>
                      </a:pPr>
                      <a:r>
                        <a:rPr lang="en-US" sz="2400" dirty="0" smtClean="0"/>
                        <a:t>-	The contents of the project charter</a:t>
                      </a:r>
                    </a:p>
                    <a:p>
                      <a:pPr marL="228600" indent="-228600">
                        <a:spcBef>
                          <a:spcPts val="1200"/>
                        </a:spcBef>
                      </a:pPr>
                      <a:r>
                        <a:rPr lang="en-US" sz="2400" dirty="0" smtClean="0"/>
                        <a:t>-	All key decisions</a:t>
                      </a:r>
                    </a:p>
                    <a:p>
                      <a:pPr marL="228600" indent="-228600">
                        <a:spcBef>
                          <a:spcPts val="1200"/>
                        </a:spcBef>
                      </a:pPr>
                      <a:r>
                        <a:rPr lang="en-US" sz="2400" dirty="0" smtClean="0"/>
                        <a:t>-	Changes</a:t>
                      </a:r>
                      <a:endParaRPr lang="en-US" sz="1800" dirty="0"/>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000" dirty="0" smtClean="0">
                          <a:solidFill>
                            <a:srgbClr val="0000FF"/>
                          </a:solidFill>
                        </a:rPr>
                        <a:t>Good Communication</a:t>
                      </a:r>
                      <a:endParaRPr lang="en-US" dirty="0">
                        <a:solidFill>
                          <a:srgbClr val="0000FF"/>
                        </a:solidFill>
                      </a:endParaRPr>
                    </a:p>
                  </a:txBody>
                  <a:tcPr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
        <p:nvSpPr>
          <p:cNvPr id="8" name="Footer Placeholder 3"/>
          <p:cNvSpPr>
            <a:spLocks noGrp="1"/>
          </p:cNvSpPr>
          <p:nvPr>
            <p:ph type="ftr" sz="quarter" idx="11"/>
          </p:nvPr>
        </p:nvSpPr>
        <p:spPr>
          <a:xfrm>
            <a:off x="0" y="65690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18679143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0">
                                            <p:txEl>
                                              <p:pRg st="6" end="6"/>
                                            </p:txEl>
                                          </p:spTgt>
                                        </p:tgtEl>
                                        <p:attrNameLst>
                                          <p:attrName>style.visibility</p:attrName>
                                        </p:attrNameLst>
                                      </p:cBhvr>
                                      <p:to>
                                        <p:strVal val="visible"/>
                                      </p:to>
                                    </p:set>
                                    <p:animEffect transition="in" filter="fade">
                                      <p:cBhvr>
                                        <p:cTn id="15" dur="500"/>
                                        <p:tgtEl>
                                          <p:spTgt spid="20">
                                            <p:txEl>
                                              <p:pRg st="6" end="6"/>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0">
                                            <p:txEl>
                                              <p:pRg st="7" end="7"/>
                                            </p:txEl>
                                          </p:spTgt>
                                        </p:tgtEl>
                                        <p:attrNameLst>
                                          <p:attrName>style.visibility</p:attrName>
                                        </p:attrNameLst>
                                      </p:cBhvr>
                                      <p:to>
                                        <p:strVal val="visible"/>
                                      </p:to>
                                    </p:set>
                                    <p:animEffect transition="in" filter="fade">
                                      <p:cBhvr>
                                        <p:cTn id="20" dur="500"/>
                                        <p:tgtEl>
                                          <p:spTgt spid="20">
                                            <p:txEl>
                                              <p:pRg st="7" end="7"/>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0">
                                            <p:txEl>
                                              <p:pRg st="8" end="8"/>
                                            </p:txEl>
                                          </p:spTgt>
                                        </p:tgtEl>
                                        <p:attrNameLst>
                                          <p:attrName>style.visibility</p:attrName>
                                        </p:attrNameLst>
                                      </p:cBhvr>
                                      <p:to>
                                        <p:strVal val="visible"/>
                                      </p:to>
                                    </p:set>
                                    <p:animEffect transition="in" filter="fade">
                                      <p:cBhvr>
                                        <p:cTn id="25" dur="500"/>
                                        <p:tgtEl>
                                          <p:spTgt spid="2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HR Conflicts – Resolving them</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562708"/>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16</a:t>
            </a:fld>
            <a:endParaRPr lang="en-US" b="1" dirty="0">
              <a:solidFill>
                <a:prstClr val="black"/>
              </a:solidFill>
            </a:endParaRPr>
          </a:p>
        </p:txBody>
      </p:sp>
      <p:sp>
        <p:nvSpPr>
          <p:cNvPr id="20" name="TextBox 19"/>
          <p:cNvSpPr txBox="1"/>
          <p:nvPr/>
        </p:nvSpPr>
        <p:spPr>
          <a:xfrm>
            <a:off x="11724" y="714632"/>
            <a:ext cx="9099618" cy="5970865"/>
          </a:xfrm>
          <a:prstGeom prst="rect">
            <a:avLst/>
          </a:prstGeom>
          <a:noFill/>
        </p:spPr>
        <p:txBody>
          <a:bodyPr wrap="square" rtlCol="0">
            <a:spAutoFit/>
          </a:bodyPr>
          <a:lstStyle/>
          <a:p>
            <a:pPr marL="234950" indent="-234950">
              <a:spcBef>
                <a:spcPts val="900"/>
              </a:spcBef>
              <a:buFont typeface="Arial" panose="020B0604020202020204" pitchFamily="34" charset="0"/>
              <a:buChar char="•"/>
            </a:pPr>
            <a:r>
              <a:rPr lang="en-US" sz="2200" b="1" dirty="0"/>
              <a:t>Withdraw/Avoid. </a:t>
            </a:r>
            <a:r>
              <a:rPr lang="en-US" sz="2200" dirty="0"/>
              <a:t>Retreating from an actual or potential conflict situation; postponing the issue to </a:t>
            </a:r>
            <a:r>
              <a:rPr lang="en-US" sz="2200" dirty="0" smtClean="0"/>
              <a:t>be better </a:t>
            </a:r>
            <a:r>
              <a:rPr lang="en-US" sz="2200" dirty="0"/>
              <a:t>prepared or to be resolved by </a:t>
            </a:r>
            <a:r>
              <a:rPr lang="en-US" sz="2200" dirty="0" smtClean="0"/>
              <a:t>others </a:t>
            </a:r>
            <a:r>
              <a:rPr lang="en-US" sz="2200" i="1" dirty="0" smtClean="0"/>
              <a:t>(bury head in sand/closing eyes/lose-lose)</a:t>
            </a:r>
            <a:endParaRPr lang="en-US" sz="2200" i="1" dirty="0"/>
          </a:p>
          <a:p>
            <a:pPr marL="234950" indent="-234950">
              <a:spcBef>
                <a:spcPts val="900"/>
              </a:spcBef>
              <a:buFont typeface="Arial" panose="020B0604020202020204" pitchFamily="34" charset="0"/>
              <a:buChar char="•"/>
            </a:pPr>
            <a:r>
              <a:rPr lang="en-US" sz="2200" b="1" dirty="0" smtClean="0"/>
              <a:t>Smooth/Accommodate</a:t>
            </a:r>
            <a:r>
              <a:rPr lang="en-US" sz="2200" b="1" dirty="0"/>
              <a:t>. </a:t>
            </a:r>
            <a:r>
              <a:rPr lang="en-US" sz="2200" dirty="0"/>
              <a:t>Emphasizing areas of agreement rather than areas of difference; </a:t>
            </a:r>
            <a:r>
              <a:rPr lang="en-US" sz="2200" dirty="0" smtClean="0"/>
              <a:t>conceding one’s </a:t>
            </a:r>
            <a:r>
              <a:rPr lang="en-US" sz="2200" dirty="0"/>
              <a:t>position to the needs of others to maintain harmony and </a:t>
            </a:r>
            <a:r>
              <a:rPr lang="en-US" sz="2200" dirty="0" smtClean="0"/>
              <a:t>relationships </a:t>
            </a:r>
            <a:r>
              <a:rPr lang="en-US" sz="2200" i="1" dirty="0" smtClean="0"/>
              <a:t>(appeasing/lose-win or staying engaged → win-win)</a:t>
            </a:r>
            <a:endParaRPr lang="en-US" sz="2200" dirty="0"/>
          </a:p>
          <a:p>
            <a:pPr marL="234950" indent="-234950">
              <a:spcBef>
                <a:spcPts val="900"/>
              </a:spcBef>
              <a:buFont typeface="Arial" panose="020B0604020202020204" pitchFamily="34" charset="0"/>
              <a:buChar char="•"/>
            </a:pPr>
            <a:r>
              <a:rPr lang="en-US" sz="2200" b="1" dirty="0" smtClean="0"/>
              <a:t>Compromise/Reconcile</a:t>
            </a:r>
            <a:r>
              <a:rPr lang="en-US" sz="2200" b="1" dirty="0"/>
              <a:t>. </a:t>
            </a:r>
            <a:r>
              <a:rPr lang="en-US" sz="2200" dirty="0"/>
              <a:t>Searching for solutions that bring some degree of satisfaction to all parties </a:t>
            </a:r>
            <a:r>
              <a:rPr lang="en-US" sz="2200" dirty="0" smtClean="0"/>
              <a:t>in order </a:t>
            </a:r>
            <a:r>
              <a:rPr lang="en-US" sz="2200" dirty="0"/>
              <a:t>to temporarily or partially resolve the </a:t>
            </a:r>
            <a:r>
              <a:rPr lang="en-US" sz="2200" dirty="0" smtClean="0"/>
              <a:t>conflict </a:t>
            </a:r>
            <a:r>
              <a:rPr lang="en-US" sz="2200" i="1" dirty="0" smtClean="0"/>
              <a:t>(give and take/trade off/win-win lose-lose)</a:t>
            </a:r>
            <a:endParaRPr lang="en-US" sz="2200" dirty="0"/>
          </a:p>
          <a:p>
            <a:pPr marL="234950" indent="-234950">
              <a:spcBef>
                <a:spcPts val="900"/>
              </a:spcBef>
              <a:buFont typeface="Arial" panose="020B0604020202020204" pitchFamily="34" charset="0"/>
              <a:buChar char="•"/>
            </a:pPr>
            <a:r>
              <a:rPr lang="en-US" sz="2200" b="1" dirty="0" smtClean="0"/>
              <a:t>Force/Direct</a:t>
            </a:r>
            <a:r>
              <a:rPr lang="en-US" sz="2200" b="1" dirty="0"/>
              <a:t>. </a:t>
            </a:r>
            <a:r>
              <a:rPr lang="en-US" sz="2200" dirty="0"/>
              <a:t>Pushing one’s viewpoint at the expense of others; offering only win-lose solutions, </a:t>
            </a:r>
            <a:r>
              <a:rPr lang="en-US" sz="2200" dirty="0" smtClean="0"/>
              <a:t>usually enforced </a:t>
            </a:r>
            <a:r>
              <a:rPr lang="en-US" sz="2200" dirty="0"/>
              <a:t>through a power position to resolve an </a:t>
            </a:r>
            <a:r>
              <a:rPr lang="en-US" sz="2200" dirty="0" smtClean="0"/>
              <a:t>emergency </a:t>
            </a:r>
            <a:r>
              <a:rPr lang="en-US" sz="2200" i="1" dirty="0" smtClean="0"/>
              <a:t>(might is right/win-lose)</a:t>
            </a:r>
            <a:endParaRPr lang="en-US" sz="2200" dirty="0"/>
          </a:p>
          <a:p>
            <a:pPr marL="234950" indent="-234950">
              <a:spcBef>
                <a:spcPts val="900"/>
              </a:spcBef>
              <a:buFont typeface="Arial" panose="020B0604020202020204" pitchFamily="34" charset="0"/>
              <a:buChar char="•"/>
            </a:pPr>
            <a:r>
              <a:rPr lang="en-US" sz="2200" b="1" dirty="0" smtClean="0"/>
              <a:t>Collaborate/Problem Solve/Confront. </a:t>
            </a:r>
            <a:r>
              <a:rPr lang="en-US" sz="2200" dirty="0"/>
              <a:t>Incorporating multiple viewpoints and insights from differing perspectives</a:t>
            </a:r>
            <a:r>
              <a:rPr lang="en-US" sz="2200" dirty="0" smtClean="0"/>
              <a:t>; requires </a:t>
            </a:r>
            <a:r>
              <a:rPr lang="en-US" sz="2200" dirty="0"/>
              <a:t>a cooperative attitude and open dialogue that typically leads to consensus and </a:t>
            </a:r>
            <a:r>
              <a:rPr lang="en-US" sz="2200" dirty="0" smtClean="0"/>
              <a:t>commitment </a:t>
            </a:r>
            <a:r>
              <a:rPr lang="en-US" sz="2200" i="1" dirty="0" smtClean="0"/>
              <a:t>(win-win)</a:t>
            </a:r>
            <a:endParaRPr lang="en-US" sz="2200" dirty="0"/>
          </a:p>
        </p:txBody>
      </p:sp>
      <p:sp>
        <p:nvSpPr>
          <p:cNvPr id="6" name="Footer Placeholder 3"/>
          <p:cNvSpPr>
            <a:spLocks noGrp="1"/>
          </p:cNvSpPr>
          <p:nvPr>
            <p:ph type="ftr" sz="quarter" idx="11"/>
          </p:nvPr>
        </p:nvSpPr>
        <p:spPr>
          <a:xfrm>
            <a:off x="0" y="65690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8335136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 y="0"/>
            <a:ext cx="9144000" cy="548640"/>
          </a:xfrm>
        </p:spPr>
        <p:txBody>
          <a:bodyPr>
            <a:normAutofit fontScale="90000"/>
          </a:bodyPr>
          <a:lstStyle/>
          <a:p>
            <a:pPr algn="l"/>
            <a:r>
              <a:rPr lang="en-US" sz="3200" b="1" dirty="0" smtClean="0">
                <a:solidFill>
                  <a:srgbClr val="FF0000"/>
                </a:solidFill>
                <a:effectLst>
                  <a:outerShdw blurRad="38100" dist="38100" dir="2700000" algn="tl">
                    <a:srgbClr val="000000">
                      <a:alpha val="43137"/>
                    </a:srgbClr>
                  </a:outerShdw>
                </a:effectLst>
              </a:rPr>
              <a:t>HR Conflicts – Possible Approaches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8754035" y="6521903"/>
            <a:ext cx="424542" cy="365125"/>
          </a:xfrm>
        </p:spPr>
        <p:txBody>
          <a:bodyPr/>
          <a:lstStyle/>
          <a:p>
            <a:fld id="{B6F15528-21DE-4FAA-801E-634DDDAF4B2B}" type="slidenum">
              <a:rPr lang="en-US" b="1" smtClean="0">
                <a:solidFill>
                  <a:prstClr val="black"/>
                </a:solidFill>
              </a:rPr>
              <a:pPr/>
              <a:t>17</a:t>
            </a:fld>
            <a:endParaRPr lang="en-US" b="1" dirty="0">
              <a:solidFill>
                <a:prstClr val="black"/>
              </a:solidFill>
            </a:endParaRPr>
          </a:p>
        </p:txBody>
      </p:sp>
      <p:cxnSp>
        <p:nvCxnSpPr>
          <p:cNvPr id="19" name="Straight Connector 18"/>
          <p:cNvCxnSpPr/>
          <p:nvPr/>
        </p:nvCxnSpPr>
        <p:spPr>
          <a:xfrm>
            <a:off x="-13855" y="587189"/>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a:xfrm rot="5400000">
            <a:off x="-373249" y="3475038"/>
            <a:ext cx="1066800" cy="365125"/>
          </a:xfrm>
        </p:spPr>
        <p:txBody>
          <a:bodyPr/>
          <a:lstStyle/>
          <a:p>
            <a:r>
              <a:rPr lang="en-US" dirty="0" err="1" smtClean="0">
                <a:solidFill>
                  <a:prstClr val="black"/>
                </a:solidFill>
              </a:rPr>
              <a:t>MEhsanSaeed</a:t>
            </a:r>
            <a:endParaRPr lang="en-US" dirty="0">
              <a:solidFill>
                <a:prstClr val="black"/>
              </a:solidFill>
            </a:endParaRPr>
          </a:p>
        </p:txBody>
      </p:sp>
      <p:graphicFrame>
        <p:nvGraphicFramePr>
          <p:cNvPr id="7" name="Diagram 6"/>
          <p:cNvGraphicFramePr/>
          <p:nvPr>
            <p:extLst>
              <p:ext uri="{D42A27DB-BD31-4B8C-83A1-F6EECF244321}">
                <p14:modId xmlns:p14="http://schemas.microsoft.com/office/powerpoint/2010/main" val="2589603605"/>
              </p:ext>
            </p:extLst>
          </p:nvPr>
        </p:nvGraphicFramePr>
        <p:xfrm>
          <a:off x="274320" y="1554480"/>
          <a:ext cx="8654142" cy="914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5" name="Diagram 34"/>
          <p:cNvGraphicFramePr/>
          <p:nvPr>
            <p:extLst>
              <p:ext uri="{D42A27DB-BD31-4B8C-83A1-F6EECF244321}">
                <p14:modId xmlns:p14="http://schemas.microsoft.com/office/powerpoint/2010/main" val="3284810726"/>
              </p:ext>
            </p:extLst>
          </p:nvPr>
        </p:nvGraphicFramePr>
        <p:xfrm>
          <a:off x="255072" y="2468880"/>
          <a:ext cx="8654142" cy="86868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37" name="Diagram 36"/>
          <p:cNvGraphicFramePr/>
          <p:nvPr>
            <p:extLst>
              <p:ext uri="{D42A27DB-BD31-4B8C-83A1-F6EECF244321}">
                <p14:modId xmlns:p14="http://schemas.microsoft.com/office/powerpoint/2010/main" val="3379124735"/>
              </p:ext>
            </p:extLst>
          </p:nvPr>
        </p:nvGraphicFramePr>
        <p:xfrm>
          <a:off x="255072" y="3337560"/>
          <a:ext cx="8654142" cy="86868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44" name="Diagram 43"/>
          <p:cNvGraphicFramePr/>
          <p:nvPr>
            <p:extLst>
              <p:ext uri="{D42A27DB-BD31-4B8C-83A1-F6EECF244321}">
                <p14:modId xmlns:p14="http://schemas.microsoft.com/office/powerpoint/2010/main" val="3431962410"/>
              </p:ext>
            </p:extLst>
          </p:nvPr>
        </p:nvGraphicFramePr>
        <p:xfrm>
          <a:off x="255072" y="4206240"/>
          <a:ext cx="8654142" cy="86868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2" name="Diagram 11"/>
          <p:cNvGraphicFramePr/>
          <p:nvPr>
            <p:extLst>
              <p:ext uri="{D42A27DB-BD31-4B8C-83A1-F6EECF244321}">
                <p14:modId xmlns:p14="http://schemas.microsoft.com/office/powerpoint/2010/main" val="718165945"/>
              </p:ext>
            </p:extLst>
          </p:nvPr>
        </p:nvGraphicFramePr>
        <p:xfrm>
          <a:off x="257250" y="5074920"/>
          <a:ext cx="8654142" cy="868680"/>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
        <p:nvSpPr>
          <p:cNvPr id="5" name="TextBox 4"/>
          <p:cNvSpPr txBox="1"/>
          <p:nvPr/>
        </p:nvSpPr>
        <p:spPr>
          <a:xfrm>
            <a:off x="-1" y="605118"/>
            <a:ext cx="9144601" cy="938719"/>
          </a:xfrm>
          <a:prstGeom prst="rect">
            <a:avLst/>
          </a:prstGeom>
          <a:noFill/>
        </p:spPr>
        <p:txBody>
          <a:bodyPr wrap="square" rtlCol="0">
            <a:spAutoFit/>
          </a:bodyPr>
          <a:lstStyle/>
          <a:p>
            <a:pPr>
              <a:lnSpc>
                <a:spcPts val="2200"/>
              </a:lnSpc>
            </a:pPr>
            <a:r>
              <a:rPr lang="en-US" sz="2000" dirty="0" smtClean="0">
                <a:solidFill>
                  <a:srgbClr val="FF0000"/>
                </a:solidFill>
              </a:rPr>
              <a:t>Conflict Situation</a:t>
            </a:r>
            <a:r>
              <a:rPr lang="en-US" sz="2000" dirty="0" smtClean="0"/>
              <a:t>: A new Lab for CSE Dept is to be established.  HOD wants new Computers for the Lab; Director Planning thinks the existing ones ex-stock will serve the purpose equally well</a:t>
            </a:r>
            <a:endParaRPr lang="en-US" sz="2000" dirty="0"/>
          </a:p>
        </p:txBody>
      </p:sp>
      <p:graphicFrame>
        <p:nvGraphicFramePr>
          <p:cNvPr id="16" name="Diagram 15"/>
          <p:cNvGraphicFramePr/>
          <p:nvPr>
            <p:extLst>
              <p:ext uri="{D42A27DB-BD31-4B8C-83A1-F6EECF244321}">
                <p14:modId xmlns:p14="http://schemas.microsoft.com/office/powerpoint/2010/main" val="2794351744"/>
              </p:ext>
            </p:extLst>
          </p:nvPr>
        </p:nvGraphicFramePr>
        <p:xfrm>
          <a:off x="251012" y="5943600"/>
          <a:ext cx="8654142" cy="868680"/>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Tree>
    <p:extLst>
      <p:ext uri="{BB962C8B-B14F-4D97-AF65-F5344CB8AC3E}">
        <p14:creationId xmlns:p14="http://schemas.microsoft.com/office/powerpoint/2010/main" val="3950575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graphicEl>
                                              <a:dgm id="{FE898AEB-D0CF-4F9F-AE69-D7C6D01BE8E9}"/>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graphicEl>
                                              <a:dgm id="{286F30A0-5D74-41AA-A502-014106C0E1D1}"/>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graphicEl>
                                              <a:dgm id="{A18CB558-A546-4D96-A142-FFD541E4769C}"/>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5">
                                            <p:graphicEl>
                                              <a:dgm id="{FE898AEB-D0CF-4F9F-AE69-D7C6D01BE8E9}"/>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5">
                                            <p:graphicEl>
                                              <a:dgm id="{286F30A0-5D74-41AA-A502-014106C0E1D1}"/>
                                            </p:graphic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5">
                                            <p:graphicEl>
                                              <a:dgm id="{A18CB558-A546-4D96-A142-FFD541E4769C}"/>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7">
                                            <p:graphicEl>
                                              <a:dgm id="{FE898AEB-D0CF-4F9F-AE69-D7C6D01BE8E9}"/>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7">
                                            <p:graphicEl>
                                              <a:dgm id="{286F30A0-5D74-41AA-A502-014106C0E1D1}"/>
                                            </p:graphic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7">
                                            <p:graphicEl>
                                              <a:dgm id="{A18CB558-A546-4D96-A142-FFD541E4769C}"/>
                                            </p:graphic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4">
                                            <p:graphicEl>
                                              <a:dgm id="{FE898AEB-D0CF-4F9F-AE69-D7C6D01BE8E9}"/>
                                            </p:graphic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4">
                                            <p:graphicEl>
                                              <a:dgm id="{286F30A0-5D74-41AA-A502-014106C0E1D1}"/>
                                            </p:graphic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4">
                                            <p:graphicEl>
                                              <a:dgm id="{A18CB558-A546-4D96-A142-FFD541E4769C}"/>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graphicEl>
                                              <a:dgm id="{FE898AEB-D0CF-4F9F-AE69-D7C6D01BE8E9}"/>
                                            </p:graphic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2">
                                            <p:graphicEl>
                                              <a:dgm id="{286F30A0-5D74-41AA-A502-014106C0E1D1}"/>
                                            </p:graphic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2">
                                            <p:graphicEl>
                                              <a:dgm id="{A18CB558-A546-4D96-A142-FFD541E4769C}"/>
                                            </p:graphic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6">
                                            <p:graphicEl>
                                              <a:dgm id="{FE898AEB-D0CF-4F9F-AE69-D7C6D01BE8E9}"/>
                                            </p:graphic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6">
                                            <p:graphicEl>
                                              <a:dgm id="{286F30A0-5D74-41AA-A502-014106C0E1D1}"/>
                                            </p:graphicEl>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6">
                                            <p:graphicEl>
                                              <a:dgm id="{A18CB558-A546-4D96-A142-FFD541E4769C}"/>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Graphic spid="35" grpId="0">
        <p:bldSub>
          <a:bldDgm bld="one"/>
        </p:bldSub>
      </p:bldGraphic>
      <p:bldGraphic spid="37" grpId="0">
        <p:bldSub>
          <a:bldDgm bld="one"/>
        </p:bldSub>
      </p:bldGraphic>
      <p:bldGraphic spid="44" grpId="0">
        <p:bldSub>
          <a:bldDgm bld="one"/>
        </p:bldSub>
      </p:bldGraphic>
      <p:bldGraphic spid="12" grpId="0">
        <p:bldSub>
          <a:bldDgm bld="one"/>
        </p:bldSub>
      </p:bldGraphic>
      <p:bldGraphic spid="16" grpId="0">
        <p:bldSub>
          <a:bldDgm bld="on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HR Conflicts – in terms of Empathy &amp; Assertiveness</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562708"/>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18</a:t>
            </a:fld>
            <a:endParaRPr lang="en-US" b="1" dirty="0">
              <a:solidFill>
                <a:prstClr val="black"/>
              </a:solidFill>
            </a:endParaRPr>
          </a:p>
        </p:txBody>
      </p:sp>
      <p:sp>
        <p:nvSpPr>
          <p:cNvPr id="8" name="TextBox 7"/>
          <p:cNvSpPr txBox="1"/>
          <p:nvPr/>
        </p:nvSpPr>
        <p:spPr>
          <a:xfrm>
            <a:off x="3053861" y="5991435"/>
            <a:ext cx="2888098" cy="369332"/>
          </a:xfrm>
          <a:prstGeom prst="rect">
            <a:avLst/>
          </a:prstGeom>
          <a:noFill/>
        </p:spPr>
        <p:txBody>
          <a:bodyPr wrap="none" rtlCol="0">
            <a:spAutoFit/>
          </a:bodyPr>
          <a:lstStyle/>
          <a:p>
            <a:r>
              <a:rPr lang="en-US" dirty="0" smtClean="0"/>
              <a:t>Concern for Others/Empathy</a:t>
            </a:r>
            <a:endParaRPr lang="en-US" dirty="0"/>
          </a:p>
        </p:txBody>
      </p:sp>
      <p:sp>
        <p:nvSpPr>
          <p:cNvPr id="10" name="TextBox 9"/>
          <p:cNvSpPr txBox="1"/>
          <p:nvPr/>
        </p:nvSpPr>
        <p:spPr>
          <a:xfrm rot="16200000">
            <a:off x="-968688" y="3349842"/>
            <a:ext cx="3138936" cy="369332"/>
          </a:xfrm>
          <a:prstGeom prst="rect">
            <a:avLst/>
          </a:prstGeom>
          <a:noFill/>
        </p:spPr>
        <p:txBody>
          <a:bodyPr wrap="none" rtlCol="0">
            <a:spAutoFit/>
          </a:bodyPr>
          <a:lstStyle/>
          <a:p>
            <a:r>
              <a:rPr lang="en-US" dirty="0" smtClean="0"/>
              <a:t>Concern for Self/Assertiveness</a:t>
            </a:r>
            <a:endParaRPr lang="en-US" dirty="0"/>
          </a:p>
        </p:txBody>
      </p:sp>
      <p:sp>
        <p:nvSpPr>
          <p:cNvPr id="18" name="Rectangle 17"/>
          <p:cNvSpPr/>
          <p:nvPr/>
        </p:nvSpPr>
        <p:spPr>
          <a:xfrm>
            <a:off x="920262" y="1257300"/>
            <a:ext cx="7162800" cy="4572000"/>
          </a:xfrm>
          <a:prstGeom prst="rect">
            <a:avLst/>
          </a:prstGeom>
          <a:ln w="9525" cap="flat" cmpd="sng" algn="ctr">
            <a:noFill/>
            <a:prstDash val="solid"/>
            <a:round/>
            <a:headEnd type="none" w="med" len="med"/>
            <a:tailEnd type="none" w="med" len="med"/>
          </a:ln>
        </p:spPr>
      </p:sp>
      <p:sp>
        <p:nvSpPr>
          <p:cNvPr id="19" name="Freeform 18"/>
          <p:cNvSpPr/>
          <p:nvPr/>
        </p:nvSpPr>
        <p:spPr>
          <a:xfrm>
            <a:off x="920262" y="1269073"/>
            <a:ext cx="3581400" cy="2286000"/>
          </a:xfrm>
          <a:custGeom>
            <a:avLst/>
            <a:gdLst>
              <a:gd name="connsiteX0" fmla="*/ 0 w 2286000"/>
              <a:gd name="connsiteY0" fmla="*/ 0 h 3581400"/>
              <a:gd name="connsiteX1" fmla="*/ 1904992 w 2286000"/>
              <a:gd name="connsiteY1" fmla="*/ 0 h 3581400"/>
              <a:gd name="connsiteX2" fmla="*/ 2286000 w 2286000"/>
              <a:gd name="connsiteY2" fmla="*/ 381008 h 3581400"/>
              <a:gd name="connsiteX3" fmla="*/ 2286000 w 2286000"/>
              <a:gd name="connsiteY3" fmla="*/ 3581400 h 3581400"/>
              <a:gd name="connsiteX4" fmla="*/ 0 w 2286000"/>
              <a:gd name="connsiteY4" fmla="*/ 3581400 h 3581400"/>
              <a:gd name="connsiteX5" fmla="*/ 0 w 2286000"/>
              <a:gd name="connsiteY5" fmla="*/ 0 h 358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6000" h="3581400">
                <a:moveTo>
                  <a:pt x="0" y="3581400"/>
                </a:moveTo>
                <a:lnTo>
                  <a:pt x="0" y="596913"/>
                </a:lnTo>
                <a:cubicBezTo>
                  <a:pt x="0" y="267247"/>
                  <a:pt x="108883" y="0"/>
                  <a:pt x="243197" y="0"/>
                </a:cubicBezTo>
                <a:lnTo>
                  <a:pt x="2286000" y="0"/>
                </a:lnTo>
                <a:lnTo>
                  <a:pt x="2286000" y="3581400"/>
                </a:lnTo>
                <a:lnTo>
                  <a:pt x="0" y="3581400"/>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1155700">
              <a:lnSpc>
                <a:spcPts val="2300"/>
              </a:lnSpc>
              <a:spcBef>
                <a:spcPct val="0"/>
              </a:spcBef>
              <a:spcAft>
                <a:spcPts val="0"/>
              </a:spcAft>
            </a:pPr>
            <a:r>
              <a:rPr lang="en-US" sz="2600" kern="1200" dirty="0" smtClean="0"/>
              <a:t>Force</a:t>
            </a:r>
          </a:p>
          <a:p>
            <a:pPr lvl="0" algn="ctr" defTabSz="1155700">
              <a:lnSpc>
                <a:spcPts val="2300"/>
              </a:lnSpc>
              <a:spcBef>
                <a:spcPct val="0"/>
              </a:spcBef>
              <a:spcAft>
                <a:spcPts val="0"/>
              </a:spcAft>
            </a:pPr>
            <a:r>
              <a:rPr lang="en-US" sz="2600" kern="1200" dirty="0" smtClean="0"/>
              <a:t>Direct</a:t>
            </a:r>
            <a:endParaRPr lang="en-US" sz="2600" kern="1200" dirty="0"/>
          </a:p>
        </p:txBody>
      </p:sp>
      <p:sp>
        <p:nvSpPr>
          <p:cNvPr id="20" name="Freeform 19"/>
          <p:cNvSpPr/>
          <p:nvPr/>
        </p:nvSpPr>
        <p:spPr>
          <a:xfrm>
            <a:off x="4501662" y="1257300"/>
            <a:ext cx="3581400" cy="2286000"/>
          </a:xfrm>
          <a:custGeom>
            <a:avLst/>
            <a:gdLst>
              <a:gd name="connsiteX0" fmla="*/ 0 w 3581400"/>
              <a:gd name="connsiteY0" fmla="*/ 0 h 2286000"/>
              <a:gd name="connsiteX1" fmla="*/ 3200392 w 3581400"/>
              <a:gd name="connsiteY1" fmla="*/ 0 h 2286000"/>
              <a:gd name="connsiteX2" fmla="*/ 3581400 w 3581400"/>
              <a:gd name="connsiteY2" fmla="*/ 381008 h 2286000"/>
              <a:gd name="connsiteX3" fmla="*/ 3581400 w 3581400"/>
              <a:gd name="connsiteY3" fmla="*/ 2286000 h 2286000"/>
              <a:gd name="connsiteX4" fmla="*/ 0 w 3581400"/>
              <a:gd name="connsiteY4" fmla="*/ 2286000 h 2286000"/>
              <a:gd name="connsiteX5" fmla="*/ 0 w 3581400"/>
              <a:gd name="connsiteY5" fmla="*/ 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81400" h="2286000">
                <a:moveTo>
                  <a:pt x="0" y="0"/>
                </a:moveTo>
                <a:lnTo>
                  <a:pt x="3200392" y="0"/>
                </a:lnTo>
                <a:cubicBezTo>
                  <a:pt x="3410817" y="0"/>
                  <a:pt x="3581400" y="170583"/>
                  <a:pt x="3581400" y="381008"/>
                </a:cubicBezTo>
                <a:lnTo>
                  <a:pt x="3581400" y="2286000"/>
                </a:lnTo>
                <a:lnTo>
                  <a:pt x="0" y="2286000"/>
                </a:lnTo>
                <a:lnTo>
                  <a:pt x="0" y="0"/>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1155700">
              <a:lnSpc>
                <a:spcPts val="2300"/>
              </a:lnSpc>
              <a:spcBef>
                <a:spcPct val="0"/>
              </a:spcBef>
              <a:spcAft>
                <a:spcPts val="0"/>
              </a:spcAft>
            </a:pPr>
            <a:r>
              <a:rPr lang="en-US" sz="2600" kern="1200" dirty="0" smtClean="0"/>
              <a:t>Collaborate</a:t>
            </a:r>
          </a:p>
          <a:p>
            <a:pPr lvl="0" algn="ctr" defTabSz="1155700">
              <a:lnSpc>
                <a:spcPts val="2300"/>
              </a:lnSpc>
              <a:spcBef>
                <a:spcPct val="0"/>
              </a:spcBef>
              <a:spcAft>
                <a:spcPts val="0"/>
              </a:spcAft>
            </a:pPr>
            <a:r>
              <a:rPr lang="en-US" sz="2600" kern="1200" dirty="0" smtClean="0"/>
              <a:t>Problem Solve</a:t>
            </a:r>
          </a:p>
          <a:p>
            <a:pPr lvl="0" algn="ctr" defTabSz="1155700">
              <a:lnSpc>
                <a:spcPts val="2300"/>
              </a:lnSpc>
              <a:spcBef>
                <a:spcPct val="0"/>
              </a:spcBef>
              <a:spcAft>
                <a:spcPts val="0"/>
              </a:spcAft>
            </a:pPr>
            <a:r>
              <a:rPr lang="en-US" sz="2600" kern="1200" dirty="0" smtClean="0"/>
              <a:t>Confront</a:t>
            </a:r>
            <a:endParaRPr lang="en-US" sz="2600" kern="1200" dirty="0"/>
          </a:p>
        </p:txBody>
      </p:sp>
      <p:sp>
        <p:nvSpPr>
          <p:cNvPr id="21" name="Freeform 20"/>
          <p:cNvSpPr/>
          <p:nvPr/>
        </p:nvSpPr>
        <p:spPr>
          <a:xfrm>
            <a:off x="920262" y="3543300"/>
            <a:ext cx="3581400" cy="2286000"/>
          </a:xfrm>
          <a:custGeom>
            <a:avLst/>
            <a:gdLst>
              <a:gd name="connsiteX0" fmla="*/ 0 w 3581400"/>
              <a:gd name="connsiteY0" fmla="*/ 0 h 2286000"/>
              <a:gd name="connsiteX1" fmla="*/ 3200392 w 3581400"/>
              <a:gd name="connsiteY1" fmla="*/ 0 h 2286000"/>
              <a:gd name="connsiteX2" fmla="*/ 3581400 w 3581400"/>
              <a:gd name="connsiteY2" fmla="*/ 381008 h 2286000"/>
              <a:gd name="connsiteX3" fmla="*/ 3581400 w 3581400"/>
              <a:gd name="connsiteY3" fmla="*/ 2286000 h 2286000"/>
              <a:gd name="connsiteX4" fmla="*/ 0 w 3581400"/>
              <a:gd name="connsiteY4" fmla="*/ 2286000 h 2286000"/>
              <a:gd name="connsiteX5" fmla="*/ 0 w 3581400"/>
              <a:gd name="connsiteY5" fmla="*/ 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81400" h="2286000">
                <a:moveTo>
                  <a:pt x="3581400" y="2286000"/>
                </a:moveTo>
                <a:lnTo>
                  <a:pt x="381008" y="2286000"/>
                </a:lnTo>
                <a:cubicBezTo>
                  <a:pt x="170583" y="2286000"/>
                  <a:pt x="0" y="2115417"/>
                  <a:pt x="0" y="1904992"/>
                </a:cubicBezTo>
                <a:lnTo>
                  <a:pt x="0" y="0"/>
                </a:lnTo>
                <a:lnTo>
                  <a:pt x="3581400" y="0"/>
                </a:lnTo>
                <a:lnTo>
                  <a:pt x="3581400" y="2286000"/>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1155700">
              <a:lnSpc>
                <a:spcPts val="2300"/>
              </a:lnSpc>
              <a:spcBef>
                <a:spcPct val="0"/>
              </a:spcBef>
              <a:spcAft>
                <a:spcPts val="0"/>
              </a:spcAft>
            </a:pPr>
            <a:r>
              <a:rPr lang="en-US" sz="2600" kern="1200" dirty="0" smtClean="0"/>
              <a:t>Withdraw</a:t>
            </a:r>
          </a:p>
          <a:p>
            <a:pPr lvl="0" algn="ctr" defTabSz="1155700">
              <a:lnSpc>
                <a:spcPts val="2300"/>
              </a:lnSpc>
              <a:spcBef>
                <a:spcPct val="0"/>
              </a:spcBef>
              <a:spcAft>
                <a:spcPts val="0"/>
              </a:spcAft>
            </a:pPr>
            <a:r>
              <a:rPr lang="en-US" sz="2600" kern="1200" dirty="0" smtClean="0"/>
              <a:t>Avoid</a:t>
            </a:r>
            <a:endParaRPr lang="en-US" sz="2600" kern="1200" dirty="0"/>
          </a:p>
        </p:txBody>
      </p:sp>
      <p:sp>
        <p:nvSpPr>
          <p:cNvPr id="22" name="Freeform 21"/>
          <p:cNvSpPr/>
          <p:nvPr/>
        </p:nvSpPr>
        <p:spPr>
          <a:xfrm>
            <a:off x="4501662" y="3543300"/>
            <a:ext cx="3581400" cy="2286000"/>
          </a:xfrm>
          <a:custGeom>
            <a:avLst/>
            <a:gdLst>
              <a:gd name="connsiteX0" fmla="*/ 0 w 2286000"/>
              <a:gd name="connsiteY0" fmla="*/ 0 h 3581400"/>
              <a:gd name="connsiteX1" fmla="*/ 1904992 w 2286000"/>
              <a:gd name="connsiteY1" fmla="*/ 0 h 3581400"/>
              <a:gd name="connsiteX2" fmla="*/ 2286000 w 2286000"/>
              <a:gd name="connsiteY2" fmla="*/ 381008 h 3581400"/>
              <a:gd name="connsiteX3" fmla="*/ 2286000 w 2286000"/>
              <a:gd name="connsiteY3" fmla="*/ 3581400 h 3581400"/>
              <a:gd name="connsiteX4" fmla="*/ 0 w 2286000"/>
              <a:gd name="connsiteY4" fmla="*/ 3581400 h 3581400"/>
              <a:gd name="connsiteX5" fmla="*/ 0 w 2286000"/>
              <a:gd name="connsiteY5" fmla="*/ 0 h 358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6000" h="3581400">
                <a:moveTo>
                  <a:pt x="2286000" y="0"/>
                </a:moveTo>
                <a:lnTo>
                  <a:pt x="2286000" y="2984487"/>
                </a:lnTo>
                <a:cubicBezTo>
                  <a:pt x="2286000" y="3314153"/>
                  <a:pt x="2177117" y="3581400"/>
                  <a:pt x="2042803" y="3581400"/>
                </a:cubicBezTo>
                <a:lnTo>
                  <a:pt x="0" y="3581400"/>
                </a:lnTo>
                <a:lnTo>
                  <a:pt x="0" y="0"/>
                </a:lnTo>
                <a:lnTo>
                  <a:pt x="2286000" y="0"/>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1155700">
              <a:lnSpc>
                <a:spcPts val="2300"/>
              </a:lnSpc>
              <a:spcBef>
                <a:spcPct val="0"/>
              </a:spcBef>
              <a:spcAft>
                <a:spcPts val="0"/>
              </a:spcAft>
            </a:pPr>
            <a:r>
              <a:rPr lang="en-US" sz="2600" kern="1200" dirty="0" smtClean="0"/>
              <a:t>Smooth</a:t>
            </a:r>
          </a:p>
          <a:p>
            <a:pPr lvl="0" algn="ctr" defTabSz="1155700">
              <a:lnSpc>
                <a:spcPts val="2300"/>
              </a:lnSpc>
              <a:spcBef>
                <a:spcPct val="0"/>
              </a:spcBef>
              <a:spcAft>
                <a:spcPts val="0"/>
              </a:spcAft>
            </a:pPr>
            <a:r>
              <a:rPr lang="en-US" sz="2600" kern="1200" dirty="0" smtClean="0"/>
              <a:t>Accommodate </a:t>
            </a:r>
            <a:endParaRPr lang="en-US" sz="2600" kern="1200" dirty="0"/>
          </a:p>
        </p:txBody>
      </p:sp>
      <p:sp>
        <p:nvSpPr>
          <p:cNvPr id="23" name="Freeform 22"/>
          <p:cNvSpPr/>
          <p:nvPr/>
        </p:nvSpPr>
        <p:spPr>
          <a:xfrm>
            <a:off x="3427241" y="2971800"/>
            <a:ext cx="2148840" cy="1143000"/>
          </a:xfrm>
          <a:custGeom>
            <a:avLst/>
            <a:gdLst>
              <a:gd name="connsiteX0" fmla="*/ 0 w 2148840"/>
              <a:gd name="connsiteY0" fmla="*/ 190504 h 1143000"/>
              <a:gd name="connsiteX1" fmla="*/ 190504 w 2148840"/>
              <a:gd name="connsiteY1" fmla="*/ 0 h 1143000"/>
              <a:gd name="connsiteX2" fmla="*/ 1958336 w 2148840"/>
              <a:gd name="connsiteY2" fmla="*/ 0 h 1143000"/>
              <a:gd name="connsiteX3" fmla="*/ 2148840 w 2148840"/>
              <a:gd name="connsiteY3" fmla="*/ 190504 h 1143000"/>
              <a:gd name="connsiteX4" fmla="*/ 2148840 w 2148840"/>
              <a:gd name="connsiteY4" fmla="*/ 952496 h 1143000"/>
              <a:gd name="connsiteX5" fmla="*/ 1958336 w 2148840"/>
              <a:gd name="connsiteY5" fmla="*/ 1143000 h 1143000"/>
              <a:gd name="connsiteX6" fmla="*/ 190504 w 2148840"/>
              <a:gd name="connsiteY6" fmla="*/ 1143000 h 1143000"/>
              <a:gd name="connsiteX7" fmla="*/ 0 w 2148840"/>
              <a:gd name="connsiteY7" fmla="*/ 952496 h 1143000"/>
              <a:gd name="connsiteX8" fmla="*/ 0 w 2148840"/>
              <a:gd name="connsiteY8" fmla="*/ 190504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840" h="1143000">
                <a:moveTo>
                  <a:pt x="0" y="190504"/>
                </a:moveTo>
                <a:cubicBezTo>
                  <a:pt x="0" y="85292"/>
                  <a:pt x="85292" y="0"/>
                  <a:pt x="190504" y="0"/>
                </a:cubicBezTo>
                <a:lnTo>
                  <a:pt x="1958336" y="0"/>
                </a:lnTo>
                <a:cubicBezTo>
                  <a:pt x="2063548" y="0"/>
                  <a:pt x="2148840" y="85292"/>
                  <a:pt x="2148840" y="190504"/>
                </a:cubicBezTo>
                <a:lnTo>
                  <a:pt x="2148840" y="952496"/>
                </a:lnTo>
                <a:cubicBezTo>
                  <a:pt x="2148840" y="1057708"/>
                  <a:pt x="2063548" y="1143000"/>
                  <a:pt x="1958336" y="1143000"/>
                </a:cubicBezTo>
                <a:lnTo>
                  <a:pt x="190504" y="1143000"/>
                </a:lnTo>
                <a:cubicBezTo>
                  <a:pt x="85292" y="1143000"/>
                  <a:pt x="0" y="1057708"/>
                  <a:pt x="0" y="952496"/>
                </a:cubicBezTo>
                <a:lnTo>
                  <a:pt x="0" y="190504"/>
                </a:lnTo>
                <a:close/>
              </a:path>
            </a:pathLst>
          </a:custGeom>
          <a:solidFill>
            <a:schemeClr val="bg1"/>
          </a:solidFill>
        </p:spPr>
        <p:style>
          <a:lnRef idx="2">
            <a:schemeClr val="lt1">
              <a:hueOff val="0"/>
              <a:satOff val="0"/>
              <a:lumOff val="0"/>
              <a:alphaOff val="0"/>
            </a:schemeClr>
          </a:lnRef>
          <a:fillRef idx="1">
            <a:scrgbClr r="0" g="0" b="0"/>
          </a:fillRef>
          <a:effectRef idx="0">
            <a:schemeClr val="accent1">
              <a:tint val="60000"/>
              <a:hueOff val="0"/>
              <a:satOff val="0"/>
              <a:lumOff val="0"/>
              <a:alphaOff val="0"/>
            </a:schemeClr>
          </a:effectRef>
          <a:fontRef idx="minor">
            <a:schemeClr val="dk1">
              <a:hueOff val="0"/>
              <a:satOff val="0"/>
              <a:lumOff val="0"/>
              <a:alphaOff val="0"/>
            </a:schemeClr>
          </a:fontRef>
        </p:style>
        <p:txBody>
          <a:bodyPr spcFirstLastPara="0" vert="horz" wrap="square" lIns="154857" tIns="154857" rIns="154857" bIns="154857" numCol="1" spcCol="1270" anchor="ctr" anchorCtr="0">
            <a:noAutofit/>
          </a:bodyPr>
          <a:lstStyle/>
          <a:p>
            <a:pPr lvl="0" algn="ctr" defTabSz="1155700">
              <a:lnSpc>
                <a:spcPts val="2300"/>
              </a:lnSpc>
              <a:spcBef>
                <a:spcPct val="0"/>
              </a:spcBef>
              <a:spcAft>
                <a:spcPts val="0"/>
              </a:spcAft>
            </a:pPr>
            <a:r>
              <a:rPr lang="en-US" sz="2600" kern="1200" dirty="0" smtClean="0">
                <a:solidFill>
                  <a:schemeClr val="tx1"/>
                </a:solidFill>
              </a:rPr>
              <a:t>Compromise</a:t>
            </a:r>
          </a:p>
          <a:p>
            <a:pPr lvl="0" algn="ctr" defTabSz="1155700">
              <a:lnSpc>
                <a:spcPts val="2300"/>
              </a:lnSpc>
              <a:spcBef>
                <a:spcPct val="0"/>
              </a:spcBef>
              <a:spcAft>
                <a:spcPts val="0"/>
              </a:spcAft>
            </a:pPr>
            <a:r>
              <a:rPr lang="en-US" sz="2600" kern="1200" dirty="0" smtClean="0">
                <a:solidFill>
                  <a:schemeClr val="tx1"/>
                </a:solidFill>
              </a:rPr>
              <a:t>Reconcile</a:t>
            </a:r>
            <a:endParaRPr lang="en-US" sz="2600" kern="1200" dirty="0">
              <a:solidFill>
                <a:schemeClr val="tx1"/>
              </a:solidFill>
            </a:endParaRPr>
          </a:p>
        </p:txBody>
      </p:sp>
      <p:sp>
        <p:nvSpPr>
          <p:cNvPr id="11" name="TextBox 10"/>
          <p:cNvSpPr txBox="1"/>
          <p:nvPr/>
        </p:nvSpPr>
        <p:spPr>
          <a:xfrm>
            <a:off x="5750166" y="5425859"/>
            <a:ext cx="1072730" cy="369332"/>
          </a:xfrm>
          <a:prstGeom prst="rect">
            <a:avLst/>
          </a:prstGeom>
          <a:noFill/>
        </p:spPr>
        <p:txBody>
          <a:bodyPr wrap="none" rtlCol="0">
            <a:spAutoFit/>
          </a:bodyPr>
          <a:lstStyle/>
          <a:p>
            <a:r>
              <a:rPr lang="en-US" b="1" dirty="0" smtClean="0">
                <a:solidFill>
                  <a:schemeClr val="bg1"/>
                </a:solidFill>
              </a:rPr>
              <a:t>Lose-Win</a:t>
            </a:r>
            <a:endParaRPr lang="en-US" b="1" dirty="0">
              <a:solidFill>
                <a:schemeClr val="bg1"/>
              </a:solidFill>
            </a:endParaRPr>
          </a:p>
        </p:txBody>
      </p:sp>
      <p:sp>
        <p:nvSpPr>
          <p:cNvPr id="12" name="TextBox 11"/>
          <p:cNvSpPr txBox="1"/>
          <p:nvPr/>
        </p:nvSpPr>
        <p:spPr>
          <a:xfrm>
            <a:off x="5797062" y="3150577"/>
            <a:ext cx="1034257" cy="369332"/>
          </a:xfrm>
          <a:prstGeom prst="rect">
            <a:avLst/>
          </a:prstGeom>
          <a:noFill/>
        </p:spPr>
        <p:txBody>
          <a:bodyPr wrap="none" rtlCol="0">
            <a:spAutoFit/>
          </a:bodyPr>
          <a:lstStyle/>
          <a:p>
            <a:r>
              <a:rPr lang="en-US" b="1" dirty="0" smtClean="0">
                <a:solidFill>
                  <a:schemeClr val="bg1"/>
                </a:solidFill>
              </a:rPr>
              <a:t>Win-Win</a:t>
            </a:r>
            <a:endParaRPr lang="en-US" b="1" dirty="0">
              <a:solidFill>
                <a:schemeClr val="bg1"/>
              </a:solidFill>
            </a:endParaRPr>
          </a:p>
        </p:txBody>
      </p:sp>
      <p:sp>
        <p:nvSpPr>
          <p:cNvPr id="13" name="TextBox 12"/>
          <p:cNvSpPr txBox="1"/>
          <p:nvPr/>
        </p:nvSpPr>
        <p:spPr>
          <a:xfrm>
            <a:off x="2209800" y="3185747"/>
            <a:ext cx="1072730" cy="369332"/>
          </a:xfrm>
          <a:prstGeom prst="rect">
            <a:avLst/>
          </a:prstGeom>
          <a:noFill/>
        </p:spPr>
        <p:txBody>
          <a:bodyPr wrap="none" rtlCol="0">
            <a:spAutoFit/>
          </a:bodyPr>
          <a:lstStyle/>
          <a:p>
            <a:r>
              <a:rPr lang="en-US" b="1" dirty="0" smtClean="0">
                <a:solidFill>
                  <a:schemeClr val="bg1"/>
                </a:solidFill>
              </a:rPr>
              <a:t>Win-Lose</a:t>
            </a:r>
            <a:endParaRPr lang="en-US" b="1" dirty="0">
              <a:solidFill>
                <a:schemeClr val="bg1"/>
              </a:solidFill>
            </a:endParaRPr>
          </a:p>
        </p:txBody>
      </p:sp>
      <p:sp>
        <p:nvSpPr>
          <p:cNvPr id="14" name="TextBox 13"/>
          <p:cNvSpPr txBox="1"/>
          <p:nvPr/>
        </p:nvSpPr>
        <p:spPr>
          <a:xfrm>
            <a:off x="2209800" y="5430660"/>
            <a:ext cx="1104790" cy="369332"/>
          </a:xfrm>
          <a:prstGeom prst="rect">
            <a:avLst/>
          </a:prstGeom>
          <a:noFill/>
        </p:spPr>
        <p:txBody>
          <a:bodyPr wrap="none" rtlCol="0">
            <a:spAutoFit/>
          </a:bodyPr>
          <a:lstStyle/>
          <a:p>
            <a:r>
              <a:rPr lang="en-US" b="1" dirty="0" smtClean="0">
                <a:solidFill>
                  <a:schemeClr val="bg1"/>
                </a:solidFill>
              </a:rPr>
              <a:t>Lose-Lose</a:t>
            </a:r>
            <a:endParaRPr lang="en-US" b="1" dirty="0">
              <a:solidFill>
                <a:schemeClr val="bg1"/>
              </a:solidFill>
            </a:endParaRPr>
          </a:p>
        </p:txBody>
      </p:sp>
      <p:sp>
        <p:nvSpPr>
          <p:cNvPr id="16" name="TextBox 15"/>
          <p:cNvSpPr txBox="1"/>
          <p:nvPr/>
        </p:nvSpPr>
        <p:spPr>
          <a:xfrm>
            <a:off x="3520103" y="3782665"/>
            <a:ext cx="2060179" cy="369332"/>
          </a:xfrm>
          <a:prstGeom prst="rect">
            <a:avLst/>
          </a:prstGeom>
          <a:noFill/>
        </p:spPr>
        <p:txBody>
          <a:bodyPr wrap="none" rtlCol="0">
            <a:spAutoFit/>
          </a:bodyPr>
          <a:lstStyle/>
          <a:p>
            <a:r>
              <a:rPr lang="en-US" b="1" dirty="0" smtClean="0"/>
              <a:t>Lose-Lose/Win-Win</a:t>
            </a:r>
            <a:endParaRPr lang="en-US" b="1" dirty="0"/>
          </a:p>
        </p:txBody>
      </p:sp>
      <p:sp>
        <p:nvSpPr>
          <p:cNvPr id="5" name="Left-Up Arrow 4"/>
          <p:cNvSpPr/>
          <p:nvPr/>
        </p:nvSpPr>
        <p:spPr>
          <a:xfrm flipH="1">
            <a:off x="762000" y="1087317"/>
            <a:ext cx="7543800" cy="4894383"/>
          </a:xfrm>
          <a:prstGeom prst="leftUpArrow">
            <a:avLst>
              <a:gd name="adj1" fmla="val 1527"/>
              <a:gd name="adj2" fmla="val 2364"/>
              <a:gd name="adj3" fmla="val 3444"/>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ooter Placeholder 3"/>
          <p:cNvSpPr>
            <a:spLocks noGrp="1"/>
          </p:cNvSpPr>
          <p:nvPr>
            <p:ph type="ftr" sz="quarter" idx="11"/>
          </p:nvPr>
        </p:nvSpPr>
        <p:spPr>
          <a:xfrm>
            <a:off x="0" y="65690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2805351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11" grpId="0"/>
      <p:bldP spid="12" grpId="0"/>
      <p:bldP spid="13" grpId="0"/>
      <p:bldP spid="14"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HR MEC – Leadership Styles … 1/3</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562708"/>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19</a:t>
            </a:fld>
            <a:endParaRPr lang="en-US" b="1" dirty="0">
              <a:solidFill>
                <a:prstClr val="black"/>
              </a:solidFill>
            </a:endParaRPr>
          </a:p>
        </p:txBody>
      </p:sp>
      <p:sp>
        <p:nvSpPr>
          <p:cNvPr id="20" name="TextBox 19"/>
          <p:cNvSpPr txBox="1"/>
          <p:nvPr/>
        </p:nvSpPr>
        <p:spPr>
          <a:xfrm>
            <a:off x="11724" y="714632"/>
            <a:ext cx="9099618" cy="6093976"/>
          </a:xfrm>
          <a:prstGeom prst="rect">
            <a:avLst/>
          </a:prstGeom>
          <a:noFill/>
        </p:spPr>
        <p:txBody>
          <a:bodyPr wrap="square" rtlCol="0">
            <a:spAutoFit/>
          </a:bodyPr>
          <a:lstStyle/>
          <a:p>
            <a:pPr lvl="0">
              <a:spcBef>
                <a:spcPts val="600"/>
              </a:spcBef>
            </a:pPr>
            <a:r>
              <a:rPr lang="en-US" sz="2400" b="1" dirty="0"/>
              <a:t>Directing   </a:t>
            </a:r>
            <a:r>
              <a:rPr lang="en-US" sz="2400" dirty="0"/>
              <a:t>This style involves telling others what to </a:t>
            </a:r>
            <a:r>
              <a:rPr lang="en-US" sz="2400" dirty="0" smtClean="0"/>
              <a:t>do</a:t>
            </a:r>
            <a:endParaRPr lang="en-US" sz="2400" dirty="0"/>
          </a:p>
          <a:p>
            <a:pPr lvl="0">
              <a:spcBef>
                <a:spcPts val="600"/>
              </a:spcBef>
            </a:pPr>
            <a:r>
              <a:rPr lang="en-US" sz="2400" b="1" dirty="0"/>
              <a:t>Facilitating</a:t>
            </a:r>
            <a:r>
              <a:rPr lang="en-US" sz="2400" dirty="0"/>
              <a:t>   When facilitating, the project manager coordinates the </a:t>
            </a:r>
            <a:r>
              <a:rPr lang="en-US" sz="2400" dirty="0" smtClean="0"/>
              <a:t>inputs </a:t>
            </a:r>
            <a:r>
              <a:rPr lang="en-US" sz="2400" dirty="0"/>
              <a:t>of </a:t>
            </a:r>
            <a:r>
              <a:rPr lang="en-US" sz="2400" dirty="0" smtClean="0"/>
              <a:t>others</a:t>
            </a:r>
            <a:endParaRPr lang="en-US" sz="2400" dirty="0"/>
          </a:p>
          <a:p>
            <a:pPr lvl="0">
              <a:spcBef>
                <a:spcPts val="600"/>
              </a:spcBef>
            </a:pPr>
            <a:r>
              <a:rPr lang="en-US" sz="2400" b="1" dirty="0"/>
              <a:t>Coaching</a:t>
            </a:r>
            <a:r>
              <a:rPr lang="en-US" sz="2400" dirty="0"/>
              <a:t>   In coaching, the manager helps others achieve their </a:t>
            </a:r>
            <a:r>
              <a:rPr lang="en-US" sz="2400" dirty="0" smtClean="0"/>
              <a:t>goals</a:t>
            </a:r>
            <a:endParaRPr lang="en-US" sz="2400" dirty="0"/>
          </a:p>
          <a:p>
            <a:pPr lvl="0">
              <a:spcBef>
                <a:spcPts val="600"/>
              </a:spcBef>
            </a:pPr>
            <a:r>
              <a:rPr lang="en-US" sz="2400" b="1" dirty="0"/>
              <a:t>Supporting</a:t>
            </a:r>
            <a:r>
              <a:rPr lang="en-US" sz="2400" dirty="0"/>
              <a:t>	A supporting leadership style means the project manager provides assistance along the </a:t>
            </a:r>
            <a:r>
              <a:rPr lang="en-US" sz="2400" dirty="0" smtClean="0"/>
              <a:t>way</a:t>
            </a:r>
            <a:endParaRPr lang="en-US" sz="2400" dirty="0"/>
          </a:p>
          <a:p>
            <a:pPr lvl="0">
              <a:spcBef>
                <a:spcPts val="600"/>
              </a:spcBef>
            </a:pPr>
            <a:r>
              <a:rPr lang="en-US" sz="2400" b="1" dirty="0"/>
              <a:t>Autocratic	</a:t>
            </a:r>
            <a:r>
              <a:rPr lang="en-US" sz="2400" dirty="0"/>
              <a:t>This is a top-down approach where the manager has power to do whatever he or she wants. The manager may coach or delegate, but everyone does what the manager wants them to </a:t>
            </a:r>
            <a:r>
              <a:rPr lang="en-US" sz="2400" dirty="0" smtClean="0"/>
              <a:t>do</a:t>
            </a:r>
            <a:endParaRPr lang="en-US" sz="2400" dirty="0"/>
          </a:p>
          <a:p>
            <a:pPr lvl="0">
              <a:spcBef>
                <a:spcPts val="600"/>
              </a:spcBef>
            </a:pPr>
            <a:r>
              <a:rPr lang="en-US" sz="2400" b="1" dirty="0"/>
              <a:t>Consultative</a:t>
            </a:r>
            <a:r>
              <a:rPr lang="en-US" sz="2400" dirty="0"/>
              <a:t>   This bottom-up approach uses influence to achieve results. The manager obtains others’ opinions and acts as the servant-leader for the </a:t>
            </a:r>
            <a:r>
              <a:rPr lang="en-US" sz="2400" dirty="0" smtClean="0"/>
              <a:t>team</a:t>
            </a:r>
            <a:endParaRPr lang="en-US" sz="2400" dirty="0"/>
          </a:p>
          <a:p>
            <a:pPr lvl="0">
              <a:spcBef>
                <a:spcPts val="600"/>
              </a:spcBef>
            </a:pPr>
            <a:r>
              <a:rPr lang="en-US" sz="2400" b="1" dirty="0"/>
              <a:t>Consultative-Autocratic</a:t>
            </a:r>
            <a:r>
              <a:rPr lang="en-US" sz="2400" dirty="0"/>
              <a:t>   In this style, the manager solicits input from team members, but retains decision-making authority for him - or </a:t>
            </a:r>
            <a:r>
              <a:rPr lang="en-US" sz="2400" dirty="0" smtClean="0"/>
              <a:t>herself</a:t>
            </a:r>
            <a:endParaRPr lang="en-US" sz="2400" dirty="0"/>
          </a:p>
        </p:txBody>
      </p:sp>
      <p:sp>
        <p:nvSpPr>
          <p:cNvPr id="6" name="Footer Placeholder 3"/>
          <p:cNvSpPr>
            <a:spLocks noGrp="1"/>
          </p:cNvSpPr>
          <p:nvPr>
            <p:ph type="ftr" sz="quarter" idx="11"/>
          </p:nvPr>
        </p:nvSpPr>
        <p:spPr>
          <a:xfrm>
            <a:off x="0" y="65690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31069708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xEl>
                                              <p:pRg st="5" end="5"/>
                                            </p:txEl>
                                          </p:spTgt>
                                        </p:tgtEl>
                                        <p:attrNameLst>
                                          <p:attrName>style.visibility</p:attrName>
                                        </p:attrNameLst>
                                      </p:cBhvr>
                                      <p:to>
                                        <p:strVal val="visible"/>
                                      </p:to>
                                    </p:set>
                                    <p:animEffect transition="in" filter="fade">
                                      <p:cBhvr>
                                        <p:cTn id="32" dur="500"/>
                                        <p:tgtEl>
                                          <p:spTgt spid="2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xEl>
                                              <p:pRg st="6" end="6"/>
                                            </p:txEl>
                                          </p:spTgt>
                                        </p:tgtEl>
                                        <p:attrNameLst>
                                          <p:attrName>style.visibility</p:attrName>
                                        </p:attrNameLst>
                                      </p:cBhvr>
                                      <p:to>
                                        <p:strVal val="visible"/>
                                      </p:to>
                                    </p:set>
                                    <p:animEffect transition="in" filter="fade">
                                      <p:cBhvr>
                                        <p:cTn id="37" dur="500"/>
                                        <p:tgtEl>
                                          <p:spTgt spid="2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What is Controlling HR?</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562708"/>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a:t>
            </a:fld>
            <a:endParaRPr lang="en-US" b="1" dirty="0">
              <a:solidFill>
                <a:prstClr val="black"/>
              </a:solidFill>
            </a:endParaRPr>
          </a:p>
        </p:txBody>
      </p:sp>
      <p:sp>
        <p:nvSpPr>
          <p:cNvPr id="20" name="TextBox 19"/>
          <p:cNvSpPr txBox="1"/>
          <p:nvPr/>
        </p:nvSpPr>
        <p:spPr>
          <a:xfrm>
            <a:off x="152400" y="621324"/>
            <a:ext cx="8839200" cy="3200876"/>
          </a:xfrm>
          <a:prstGeom prst="rect">
            <a:avLst/>
          </a:prstGeom>
          <a:noFill/>
        </p:spPr>
        <p:txBody>
          <a:bodyPr wrap="square" rtlCol="0">
            <a:spAutoFit/>
          </a:bodyPr>
          <a:lstStyle/>
          <a:p>
            <a:pPr marL="173038" indent="-173038">
              <a:spcBef>
                <a:spcPts val="1200"/>
              </a:spcBef>
              <a:buFont typeface="Arial" panose="020B0604020202020204" pitchFamily="34" charset="0"/>
              <a:buChar char="•"/>
            </a:pPr>
            <a:r>
              <a:rPr lang="en-US" sz="2400" dirty="0" smtClean="0"/>
              <a:t>Controlling Human Resources in Project Management is an in-built activity into the “</a:t>
            </a:r>
            <a:r>
              <a:rPr lang="en-US" sz="2400" b="1" dirty="0" smtClean="0"/>
              <a:t>Manage Project Team</a:t>
            </a:r>
            <a:r>
              <a:rPr lang="en-US" sz="2400" dirty="0" smtClean="0"/>
              <a:t>” process, which is the:</a:t>
            </a:r>
          </a:p>
          <a:p>
            <a:pPr marL="174625"/>
            <a:r>
              <a:rPr lang="en-US" sz="2400" dirty="0" smtClean="0"/>
              <a:t>“</a:t>
            </a:r>
            <a:r>
              <a:rPr lang="en-US" sz="2400" b="1" dirty="0" smtClean="0"/>
              <a:t>The </a:t>
            </a:r>
            <a:r>
              <a:rPr lang="en-US" sz="2400" b="1" dirty="0"/>
              <a:t>process of </a:t>
            </a:r>
            <a:r>
              <a:rPr lang="en-US" sz="2400" b="1" u="sng" dirty="0"/>
              <a:t>tracking</a:t>
            </a:r>
            <a:r>
              <a:rPr lang="en-US" sz="2400" b="1" dirty="0"/>
              <a:t> team member performance, providing </a:t>
            </a:r>
            <a:r>
              <a:rPr lang="en-US" sz="2400" b="1" u="sng" dirty="0"/>
              <a:t>feedback</a:t>
            </a:r>
            <a:r>
              <a:rPr lang="en-US" sz="2400" b="1" dirty="0" smtClean="0"/>
              <a:t>, </a:t>
            </a:r>
            <a:r>
              <a:rPr lang="en-US" sz="2400" b="1" u="sng" dirty="0" smtClean="0"/>
              <a:t>resolving </a:t>
            </a:r>
            <a:r>
              <a:rPr lang="en-US" sz="2400" b="1" u="sng" dirty="0"/>
              <a:t>issues</a:t>
            </a:r>
            <a:r>
              <a:rPr lang="en-US" sz="2400" b="1" dirty="0"/>
              <a:t>, and managing </a:t>
            </a:r>
            <a:r>
              <a:rPr lang="en-US" sz="2400" b="1" u="sng" dirty="0"/>
              <a:t>changes</a:t>
            </a:r>
            <a:r>
              <a:rPr lang="en-US" sz="2400" b="1" dirty="0"/>
              <a:t> to </a:t>
            </a:r>
            <a:r>
              <a:rPr lang="en-US" sz="2400" b="1" dirty="0" smtClean="0"/>
              <a:t>optimise </a:t>
            </a:r>
            <a:r>
              <a:rPr lang="en-US" sz="2400" b="1" dirty="0"/>
              <a:t>project </a:t>
            </a:r>
            <a:r>
              <a:rPr lang="en-US" sz="2400" b="1" dirty="0" smtClean="0"/>
              <a:t>performance</a:t>
            </a:r>
            <a:r>
              <a:rPr lang="en-US" sz="2400" dirty="0" smtClean="0"/>
              <a:t>”</a:t>
            </a:r>
          </a:p>
          <a:p>
            <a:pPr marL="173038" indent="-173038">
              <a:spcBef>
                <a:spcPts val="600"/>
              </a:spcBef>
              <a:buFont typeface="Arial" panose="020B0604020202020204" pitchFamily="34" charset="0"/>
              <a:buChar char="•"/>
            </a:pPr>
            <a:r>
              <a:rPr lang="en-US" sz="2400" dirty="0" smtClean="0"/>
              <a:t>Though an Executing Process, a number of activities in the “Manage Project Team” pertain to MEC as well, as indicated in blue:</a:t>
            </a:r>
          </a:p>
          <a:p>
            <a:pPr>
              <a:spcBef>
                <a:spcPts val="600"/>
              </a:spcBef>
            </a:pPr>
            <a:endParaRPr lang="en-US" sz="2400" dirty="0" smtClean="0"/>
          </a:p>
        </p:txBody>
      </p:sp>
      <p:graphicFrame>
        <p:nvGraphicFramePr>
          <p:cNvPr id="4" name="Table 3"/>
          <p:cNvGraphicFramePr>
            <a:graphicFrameLocks noGrp="1"/>
          </p:cNvGraphicFramePr>
          <p:nvPr>
            <p:extLst>
              <p:ext uri="{D42A27DB-BD31-4B8C-83A1-F6EECF244321}">
                <p14:modId xmlns:p14="http://schemas.microsoft.com/office/powerpoint/2010/main" val="1768245934"/>
              </p:ext>
            </p:extLst>
          </p:nvPr>
        </p:nvGraphicFramePr>
        <p:xfrm>
          <a:off x="304800" y="3322320"/>
          <a:ext cx="8610600" cy="3383280"/>
        </p:xfrm>
        <a:graphic>
          <a:graphicData uri="http://schemas.openxmlformats.org/drawingml/2006/table">
            <a:tbl>
              <a:tblPr firstRow="1" bandRow="1">
                <a:tableStyleId>{5940675A-B579-460E-94D1-54222C63F5DA}</a:tableStyleId>
              </a:tblPr>
              <a:tblGrid>
                <a:gridCol w="4305300"/>
                <a:gridCol w="4305300"/>
              </a:tblGrid>
              <a:tr h="370840">
                <a:tc>
                  <a:txBody>
                    <a:bodyPr/>
                    <a:lstStyle/>
                    <a:p>
                      <a:pPr marL="234950" lvl="1" indent="-234950">
                        <a:buFontTx/>
                        <a:buChar char="-"/>
                        <a:tabLst/>
                      </a:pPr>
                      <a:r>
                        <a:rPr lang="en-US" sz="2400" dirty="0" smtClean="0"/>
                        <a:t>Encouraging good communication</a:t>
                      </a:r>
                    </a:p>
                    <a:p>
                      <a:pPr marL="234950" lvl="1" indent="-234950">
                        <a:buFontTx/>
                        <a:buChar char="-"/>
                        <a:tabLst/>
                      </a:pPr>
                      <a:r>
                        <a:rPr lang="en-US" sz="2400" dirty="0" smtClean="0"/>
                        <a:t>Working with other organisations</a:t>
                      </a:r>
                    </a:p>
                    <a:p>
                      <a:pPr marL="234950" lvl="1" indent="-234950">
                        <a:buFontTx/>
                        <a:buChar char="-"/>
                        <a:tabLst/>
                      </a:pPr>
                      <a:r>
                        <a:rPr lang="en-US" sz="2400" dirty="0" smtClean="0">
                          <a:solidFill>
                            <a:srgbClr val="0000FF"/>
                          </a:solidFill>
                        </a:rPr>
                        <a:t>Using negotiation skills</a:t>
                      </a:r>
                    </a:p>
                    <a:p>
                      <a:pPr marL="234950" lvl="1" indent="-234950">
                        <a:buFontTx/>
                        <a:buChar char="-"/>
                        <a:tabLst/>
                      </a:pPr>
                      <a:r>
                        <a:rPr lang="en-US" sz="2400" dirty="0" smtClean="0">
                          <a:solidFill>
                            <a:srgbClr val="0000FF"/>
                          </a:solidFill>
                        </a:rPr>
                        <a:t>Using leadership skills</a:t>
                      </a:r>
                    </a:p>
                    <a:p>
                      <a:pPr marL="234950" lvl="1" indent="-234950">
                        <a:buFontTx/>
                        <a:buChar char="-"/>
                        <a:tabLst/>
                      </a:pPr>
                      <a:r>
                        <a:rPr lang="en-US" sz="2400" dirty="0" smtClean="0">
                          <a:solidFill>
                            <a:srgbClr val="0000FF"/>
                          </a:solidFill>
                        </a:rPr>
                        <a:t>Observing what is happening</a:t>
                      </a:r>
                    </a:p>
                    <a:p>
                      <a:pPr marL="234950" lvl="1" indent="-234950">
                        <a:buFontTx/>
                        <a:buChar char="-"/>
                        <a:tabLst/>
                      </a:pPr>
                      <a:r>
                        <a:rPr lang="en-US" sz="2400" dirty="0" smtClean="0">
                          <a:solidFill>
                            <a:srgbClr val="0000FF"/>
                          </a:solidFill>
                        </a:rPr>
                        <a:t>Using an issue log</a:t>
                      </a:r>
                    </a:p>
                    <a:p>
                      <a:pPr marL="234950" lvl="1" indent="-234950">
                        <a:buFontTx/>
                        <a:buChar char="-"/>
                        <a:tabLst/>
                      </a:pPr>
                      <a:r>
                        <a:rPr lang="en-US" sz="2400" dirty="0" smtClean="0">
                          <a:solidFill>
                            <a:srgbClr val="0000FF"/>
                          </a:solidFill>
                        </a:rPr>
                        <a:t>Keeping in touch</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234950" lvl="1" indent="-234950">
                        <a:buFontTx/>
                        <a:buChar char="-"/>
                      </a:pPr>
                      <a:r>
                        <a:rPr lang="en-US" sz="2400" kern="1200" dirty="0" smtClean="0">
                          <a:solidFill>
                            <a:srgbClr val="0000FF"/>
                          </a:solidFill>
                          <a:latin typeface="+mn-lt"/>
                          <a:ea typeface="+mn-ea"/>
                          <a:cs typeface="+mn-cs"/>
                        </a:rPr>
                        <a:t>Completing project performance appraisals</a:t>
                      </a:r>
                    </a:p>
                    <a:p>
                      <a:pPr marL="234950" lvl="1" indent="-234950">
                        <a:buFontTx/>
                        <a:buChar char="-"/>
                      </a:pPr>
                      <a:r>
                        <a:rPr lang="en-US" sz="2400" kern="1200" dirty="0" smtClean="0">
                          <a:solidFill>
                            <a:srgbClr val="0000FF"/>
                          </a:solidFill>
                          <a:latin typeface="+mn-lt"/>
                          <a:ea typeface="+mn-ea"/>
                          <a:cs typeface="+mn-cs"/>
                        </a:rPr>
                        <a:t>Making good decisions</a:t>
                      </a:r>
                    </a:p>
                    <a:p>
                      <a:pPr marL="234950" lvl="1" indent="-234950">
                        <a:buFontTx/>
                        <a:buChar char="-"/>
                      </a:pPr>
                      <a:r>
                        <a:rPr lang="en-US" sz="2400" kern="1200" dirty="0" smtClean="0">
                          <a:solidFill>
                            <a:srgbClr val="0000FF"/>
                          </a:solidFill>
                          <a:latin typeface="+mn-lt"/>
                          <a:ea typeface="+mn-ea"/>
                          <a:cs typeface="+mn-cs"/>
                        </a:rPr>
                        <a:t>Influencing the stakeholders</a:t>
                      </a:r>
                    </a:p>
                    <a:p>
                      <a:pPr marL="234950" lvl="1" indent="-234950">
                        <a:buFontTx/>
                        <a:buChar char="-"/>
                      </a:pPr>
                      <a:r>
                        <a:rPr lang="en-US" sz="2400" kern="1200" dirty="0" smtClean="0">
                          <a:solidFill>
                            <a:srgbClr val="0000FF"/>
                          </a:solidFill>
                          <a:latin typeface="+mn-lt"/>
                          <a:ea typeface="+mn-ea"/>
                          <a:cs typeface="+mn-cs"/>
                        </a:rPr>
                        <a:t>Being a leader</a:t>
                      </a:r>
                    </a:p>
                    <a:p>
                      <a:pPr marL="234950" lvl="1" indent="-234950">
                        <a:lnSpc>
                          <a:spcPts val="2400"/>
                        </a:lnSpc>
                        <a:buFontTx/>
                        <a:buChar char="-"/>
                      </a:pPr>
                      <a:r>
                        <a:rPr lang="en-US" sz="2400" kern="1200" dirty="0" smtClean="0">
                          <a:solidFill>
                            <a:srgbClr val="0000FF"/>
                          </a:solidFill>
                          <a:latin typeface="+mn-lt"/>
                          <a:ea typeface="+mn-ea"/>
                          <a:cs typeface="+mn-cs"/>
                        </a:rPr>
                        <a:t>Actively looking for and helping to resolve conflicts that the team members cannot resolve </a:t>
                      </a:r>
                      <a:r>
                        <a:rPr lang="en-US" sz="2400" dirty="0" smtClean="0">
                          <a:solidFill>
                            <a:srgbClr val="0000FF"/>
                          </a:solidFill>
                        </a:rPr>
                        <a:t>on their own</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bl>
          </a:graphicData>
        </a:graphic>
      </p:graphicFrame>
      <p:sp>
        <p:nvSpPr>
          <p:cNvPr id="8" name="Footer Placeholder 3"/>
          <p:cNvSpPr>
            <a:spLocks noGrp="1"/>
          </p:cNvSpPr>
          <p:nvPr>
            <p:ph type="ftr" sz="quarter" idx="11"/>
          </p:nvPr>
        </p:nvSpPr>
        <p:spPr>
          <a:xfrm>
            <a:off x="3557954" y="6477000"/>
            <a:ext cx="1084473"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18304577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HR MEC – Leadership Styles</a:t>
            </a:r>
            <a:r>
              <a:rPr lang="en-US" sz="2800" b="1" dirty="0">
                <a:solidFill>
                  <a:srgbClr val="FF0000"/>
                </a:solidFill>
                <a:effectLst>
                  <a:outerShdw blurRad="38100" dist="38100" dir="2700000" algn="tl">
                    <a:srgbClr val="000000">
                      <a:alpha val="43137"/>
                    </a:srgbClr>
                  </a:outerShdw>
                </a:effectLst>
              </a:rPr>
              <a:t> … </a:t>
            </a:r>
            <a:r>
              <a:rPr lang="en-US" sz="2800" b="1" dirty="0" smtClean="0">
                <a:solidFill>
                  <a:srgbClr val="FF0000"/>
                </a:solidFill>
                <a:effectLst>
                  <a:outerShdw blurRad="38100" dist="38100" dir="2700000" algn="tl">
                    <a:srgbClr val="000000">
                      <a:alpha val="43137"/>
                    </a:srgbClr>
                  </a:outerShdw>
                </a:effectLst>
              </a:rPr>
              <a:t>2/3</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562708"/>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20</a:t>
            </a:fld>
            <a:endParaRPr lang="en-US" b="1" dirty="0">
              <a:solidFill>
                <a:prstClr val="black"/>
              </a:solidFill>
            </a:endParaRPr>
          </a:p>
        </p:txBody>
      </p:sp>
      <p:sp>
        <p:nvSpPr>
          <p:cNvPr id="20" name="TextBox 19"/>
          <p:cNvSpPr txBox="1"/>
          <p:nvPr/>
        </p:nvSpPr>
        <p:spPr>
          <a:xfrm>
            <a:off x="11724" y="714632"/>
            <a:ext cx="9099618" cy="5786199"/>
          </a:xfrm>
          <a:prstGeom prst="rect">
            <a:avLst/>
          </a:prstGeom>
          <a:noFill/>
        </p:spPr>
        <p:txBody>
          <a:bodyPr wrap="square" rtlCol="0">
            <a:spAutoFit/>
          </a:bodyPr>
          <a:lstStyle/>
          <a:p>
            <a:pPr lvl="0">
              <a:spcBef>
                <a:spcPts val="600"/>
              </a:spcBef>
            </a:pPr>
            <a:r>
              <a:rPr lang="en-US" sz="2400" b="1" dirty="0" smtClean="0"/>
              <a:t>Consensus</a:t>
            </a:r>
            <a:r>
              <a:rPr lang="en-US" sz="2400" b="1" dirty="0"/>
              <a:t>	</a:t>
            </a:r>
            <a:r>
              <a:rPr lang="en-US" sz="2400" dirty="0"/>
              <a:t>This style involves problem solving in a group, and making decisions based on group agreement.</a:t>
            </a:r>
          </a:p>
          <a:p>
            <a:pPr lvl="0">
              <a:spcBef>
                <a:spcPts val="600"/>
              </a:spcBef>
            </a:pPr>
            <a:r>
              <a:rPr lang="en-US" sz="2400" b="1" dirty="0"/>
              <a:t>Delegating   </a:t>
            </a:r>
            <a:r>
              <a:rPr lang="en-US" sz="2400" dirty="0"/>
              <a:t>With a delegating style, the manager establishes goals and then gives the project team sufficient authority to complete the work. For basic project management, the manager involves the team in the planning process and assigns or delegates planning and executing work to team members. Delegating can be hard for some people, because they feel they can do the work better themselves. </a:t>
            </a:r>
            <a:r>
              <a:rPr lang="en-US" sz="2400" dirty="0" smtClean="0"/>
              <a:t> Using </a:t>
            </a:r>
            <a:r>
              <a:rPr lang="en-US" sz="2400" dirty="0"/>
              <a:t>proper project management practices should help a project manager feel comfortable that others know what needs to be done and that the project can be </a:t>
            </a:r>
            <a:r>
              <a:rPr lang="en-US" sz="2400" dirty="0" smtClean="0"/>
              <a:t>successful</a:t>
            </a:r>
            <a:endParaRPr lang="en-US" sz="2400" dirty="0"/>
          </a:p>
          <a:p>
            <a:pPr lvl="0">
              <a:spcBef>
                <a:spcPts val="600"/>
              </a:spcBef>
            </a:pPr>
            <a:r>
              <a:rPr lang="en-US" sz="2400" b="1" dirty="0"/>
              <a:t>Bureaucratic	</a:t>
            </a:r>
            <a:r>
              <a:rPr lang="en-US" sz="2400" dirty="0"/>
              <a:t>This style focuses on following procedure exactly. The bureaucratic style may be appropriate for work in which details are critical or in which specific safety or other regulations must be strictly adhered </a:t>
            </a:r>
            <a:r>
              <a:rPr lang="en-US" sz="2400" dirty="0" smtClean="0"/>
              <a:t>to</a:t>
            </a:r>
            <a:endParaRPr lang="en-US" sz="2400" dirty="0"/>
          </a:p>
        </p:txBody>
      </p:sp>
      <p:sp>
        <p:nvSpPr>
          <p:cNvPr id="6" name="Footer Placeholder 3"/>
          <p:cNvSpPr>
            <a:spLocks noGrp="1"/>
          </p:cNvSpPr>
          <p:nvPr>
            <p:ph type="ftr" sz="quarter" idx="11"/>
          </p:nvPr>
        </p:nvSpPr>
        <p:spPr>
          <a:xfrm>
            <a:off x="0" y="65690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9432822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HR MEC – Leadership Styles</a:t>
            </a:r>
            <a:r>
              <a:rPr lang="en-US" sz="2800" b="1" dirty="0">
                <a:solidFill>
                  <a:srgbClr val="FF0000"/>
                </a:solidFill>
                <a:effectLst>
                  <a:outerShdw blurRad="38100" dist="38100" dir="2700000" algn="tl">
                    <a:srgbClr val="000000">
                      <a:alpha val="43137"/>
                    </a:srgbClr>
                  </a:outerShdw>
                </a:effectLst>
              </a:rPr>
              <a:t> … </a:t>
            </a:r>
            <a:r>
              <a:rPr lang="en-US" sz="2800" b="1" dirty="0" smtClean="0">
                <a:solidFill>
                  <a:srgbClr val="FF0000"/>
                </a:solidFill>
                <a:effectLst>
                  <a:outerShdw blurRad="38100" dist="38100" dir="2700000" algn="tl">
                    <a:srgbClr val="000000">
                      <a:alpha val="43137"/>
                    </a:srgbClr>
                  </a:outerShdw>
                </a:effectLst>
              </a:rPr>
              <a:t>3/3</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562708"/>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21</a:t>
            </a:fld>
            <a:endParaRPr lang="en-US" b="1" dirty="0">
              <a:solidFill>
                <a:prstClr val="black"/>
              </a:solidFill>
            </a:endParaRPr>
          </a:p>
        </p:txBody>
      </p:sp>
      <p:sp>
        <p:nvSpPr>
          <p:cNvPr id="20" name="TextBox 19"/>
          <p:cNvSpPr txBox="1"/>
          <p:nvPr/>
        </p:nvSpPr>
        <p:spPr>
          <a:xfrm>
            <a:off x="11724" y="714632"/>
            <a:ext cx="9099618" cy="5047536"/>
          </a:xfrm>
          <a:prstGeom prst="rect">
            <a:avLst/>
          </a:prstGeom>
          <a:noFill/>
        </p:spPr>
        <p:txBody>
          <a:bodyPr wrap="square" rtlCol="0">
            <a:spAutoFit/>
          </a:bodyPr>
          <a:lstStyle/>
          <a:p>
            <a:pPr lvl="0">
              <a:spcBef>
                <a:spcPts val="600"/>
              </a:spcBef>
            </a:pPr>
            <a:r>
              <a:rPr lang="en-US" sz="2400" b="1" dirty="0" smtClean="0"/>
              <a:t>Charismatic</a:t>
            </a:r>
            <a:r>
              <a:rPr lang="en-US" sz="2400" b="1" dirty="0"/>
              <a:t>	</a:t>
            </a:r>
            <a:r>
              <a:rPr lang="en-US" sz="2400" dirty="0"/>
              <a:t>Charismatic managers energize and encourage their team in performing project work. With this style, project success may become dependent on the presence of the charismatic leader, and the team relies on the leader for motivation.</a:t>
            </a:r>
          </a:p>
          <a:p>
            <a:pPr lvl="0">
              <a:spcBef>
                <a:spcPts val="600"/>
              </a:spcBef>
            </a:pPr>
            <a:r>
              <a:rPr lang="en-US" sz="2400" b="1" dirty="0"/>
              <a:t>Democratic or Participative </a:t>
            </a:r>
            <a:r>
              <a:rPr lang="en-US" sz="2400" dirty="0"/>
              <a:t>This style involves encouraging team participation in the decision-making process. Team members “own” the decisions made by the group, which results in improved teamwork and cooperation.</a:t>
            </a:r>
          </a:p>
          <a:p>
            <a:pPr>
              <a:spcBef>
                <a:spcPts val="600"/>
              </a:spcBef>
            </a:pPr>
            <a:r>
              <a:rPr lang="en-US" sz="2400" b="1" dirty="0"/>
              <a:t>Laissez-faire	</a:t>
            </a:r>
            <a:r>
              <a:rPr lang="en-US" sz="2400" dirty="0"/>
              <a:t>The French term “laissez-faire” has been translated as meaning “allow to act,” “allow to do,” or “leave alone.” A laissez-faire manager is not directly involved in the work of the team, but manages and consults as necessary, This style can be appropriate with a high skilled team.</a:t>
            </a:r>
            <a:endParaRPr lang="en-US" sz="2200" dirty="0"/>
          </a:p>
        </p:txBody>
      </p:sp>
      <p:sp>
        <p:nvSpPr>
          <p:cNvPr id="6" name="Footer Placeholder 3"/>
          <p:cNvSpPr>
            <a:spLocks noGrp="1"/>
          </p:cNvSpPr>
          <p:nvPr>
            <p:ph type="ftr" sz="quarter" idx="11"/>
          </p:nvPr>
        </p:nvSpPr>
        <p:spPr>
          <a:xfrm>
            <a:off x="0" y="65690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8163292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Leadership – in terms of Relationship &amp; Task </a:t>
            </a:r>
            <a:r>
              <a:rPr lang="en-US" sz="2800" b="1" dirty="0" err="1" smtClean="0">
                <a:solidFill>
                  <a:srgbClr val="FF0000"/>
                </a:solidFill>
                <a:effectLst>
                  <a:outerShdw blurRad="38100" dist="38100" dir="2700000" algn="tl">
                    <a:srgbClr val="000000">
                      <a:alpha val="43137"/>
                    </a:srgbClr>
                  </a:outerShdw>
                </a:effectLst>
              </a:rPr>
              <a:t>Behaviours</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562708"/>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22</a:t>
            </a:fld>
            <a:endParaRPr lang="en-US" b="1" dirty="0">
              <a:solidFill>
                <a:prstClr val="black"/>
              </a:solidFill>
            </a:endParaRPr>
          </a:p>
        </p:txBody>
      </p:sp>
      <p:sp>
        <p:nvSpPr>
          <p:cNvPr id="25" name="Rectangle 24"/>
          <p:cNvSpPr/>
          <p:nvPr/>
        </p:nvSpPr>
        <p:spPr>
          <a:xfrm>
            <a:off x="974050" y="2638329"/>
            <a:ext cx="7162800" cy="3840480"/>
          </a:xfrm>
          <a:prstGeom prst="rect">
            <a:avLst/>
          </a:prstGeom>
          <a:ln w="9525" cap="flat" cmpd="sng" algn="ctr">
            <a:noFill/>
            <a:prstDash val="solid"/>
            <a:round/>
            <a:headEnd type="none" w="med" len="med"/>
            <a:tailEnd type="none" w="med" len="med"/>
          </a:ln>
        </p:spPr>
      </p:sp>
      <p:sp>
        <p:nvSpPr>
          <p:cNvPr id="26" name="Freeform 25"/>
          <p:cNvSpPr/>
          <p:nvPr/>
        </p:nvSpPr>
        <p:spPr>
          <a:xfrm>
            <a:off x="974049" y="2638329"/>
            <a:ext cx="3581401" cy="1920240"/>
          </a:xfrm>
          <a:custGeom>
            <a:avLst/>
            <a:gdLst>
              <a:gd name="connsiteX0" fmla="*/ 0 w 1920240"/>
              <a:gd name="connsiteY0" fmla="*/ 0 h 3581400"/>
              <a:gd name="connsiteX1" fmla="*/ 1600194 w 1920240"/>
              <a:gd name="connsiteY1" fmla="*/ 0 h 3581400"/>
              <a:gd name="connsiteX2" fmla="*/ 1920240 w 1920240"/>
              <a:gd name="connsiteY2" fmla="*/ 320046 h 3581400"/>
              <a:gd name="connsiteX3" fmla="*/ 1920240 w 1920240"/>
              <a:gd name="connsiteY3" fmla="*/ 3581400 h 3581400"/>
              <a:gd name="connsiteX4" fmla="*/ 0 w 1920240"/>
              <a:gd name="connsiteY4" fmla="*/ 3581400 h 3581400"/>
              <a:gd name="connsiteX5" fmla="*/ 0 w 1920240"/>
              <a:gd name="connsiteY5" fmla="*/ 0 h 358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0240" h="3581400">
                <a:moveTo>
                  <a:pt x="0" y="3581400"/>
                </a:moveTo>
                <a:lnTo>
                  <a:pt x="0" y="596911"/>
                </a:lnTo>
                <a:cubicBezTo>
                  <a:pt x="0" y="267245"/>
                  <a:pt x="76827" y="0"/>
                  <a:pt x="171599" y="0"/>
                </a:cubicBezTo>
                <a:lnTo>
                  <a:pt x="1920240" y="0"/>
                </a:lnTo>
                <a:lnTo>
                  <a:pt x="1920240" y="3581400"/>
                </a:lnTo>
                <a:lnTo>
                  <a:pt x="0" y="3581400"/>
                </a:lnTo>
                <a:close/>
              </a:path>
            </a:pathLst>
          </a:custGeom>
          <a:solidFill>
            <a:srgbClr val="00206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1155700">
              <a:lnSpc>
                <a:spcPts val="2400"/>
              </a:lnSpc>
              <a:spcBef>
                <a:spcPct val="0"/>
              </a:spcBef>
              <a:spcAft>
                <a:spcPts val="0"/>
              </a:spcAft>
            </a:pPr>
            <a:r>
              <a:rPr lang="en-US" sz="2600" kern="1200" dirty="0" smtClean="0"/>
              <a:t>Participative</a:t>
            </a:r>
          </a:p>
          <a:p>
            <a:pPr lvl="0" algn="ctr" defTabSz="1155700">
              <a:lnSpc>
                <a:spcPts val="2400"/>
              </a:lnSpc>
              <a:spcBef>
                <a:spcPct val="0"/>
              </a:spcBef>
              <a:spcAft>
                <a:spcPts val="0"/>
              </a:spcAft>
            </a:pPr>
            <a:r>
              <a:rPr lang="en-US" sz="2600" dirty="0" smtClean="0"/>
              <a:t>Consultative</a:t>
            </a:r>
          </a:p>
          <a:p>
            <a:pPr lvl="0" algn="ctr" defTabSz="1155700">
              <a:lnSpc>
                <a:spcPts val="2400"/>
              </a:lnSpc>
              <a:spcBef>
                <a:spcPct val="0"/>
              </a:spcBef>
              <a:spcAft>
                <a:spcPts val="0"/>
              </a:spcAft>
            </a:pPr>
            <a:r>
              <a:rPr lang="en-US" sz="2600" kern="1200" dirty="0" smtClean="0"/>
              <a:t>Democratic</a:t>
            </a:r>
          </a:p>
          <a:p>
            <a:pPr lvl="0" algn="ctr" defTabSz="1155700">
              <a:lnSpc>
                <a:spcPts val="2400"/>
              </a:lnSpc>
              <a:spcBef>
                <a:spcPct val="0"/>
              </a:spcBef>
              <a:spcAft>
                <a:spcPts val="0"/>
              </a:spcAft>
            </a:pPr>
            <a:r>
              <a:rPr lang="en-US" sz="2600" dirty="0" smtClean="0"/>
              <a:t>Charismatic</a:t>
            </a:r>
          </a:p>
          <a:p>
            <a:pPr lvl="0" algn="ctr" defTabSz="1155700">
              <a:lnSpc>
                <a:spcPts val="2400"/>
              </a:lnSpc>
              <a:spcBef>
                <a:spcPct val="0"/>
              </a:spcBef>
              <a:spcAft>
                <a:spcPts val="0"/>
              </a:spcAft>
            </a:pPr>
            <a:r>
              <a:rPr lang="en-US" sz="2600" kern="1200" dirty="0" smtClean="0"/>
              <a:t>Supportive</a:t>
            </a:r>
          </a:p>
          <a:p>
            <a:pPr lvl="0" algn="ctr" defTabSz="1155700">
              <a:lnSpc>
                <a:spcPts val="2400"/>
              </a:lnSpc>
              <a:spcBef>
                <a:spcPct val="0"/>
              </a:spcBef>
              <a:spcAft>
                <a:spcPts val="0"/>
              </a:spcAft>
            </a:pPr>
            <a:r>
              <a:rPr lang="en-US" sz="2600" dirty="0" smtClean="0"/>
              <a:t>Consensus</a:t>
            </a:r>
            <a:endParaRPr lang="en-US" sz="2600" kern="1200" dirty="0"/>
          </a:p>
        </p:txBody>
      </p:sp>
      <p:sp>
        <p:nvSpPr>
          <p:cNvPr id="27" name="Freeform 26"/>
          <p:cNvSpPr/>
          <p:nvPr/>
        </p:nvSpPr>
        <p:spPr>
          <a:xfrm>
            <a:off x="4555450" y="2638329"/>
            <a:ext cx="3581400" cy="1920240"/>
          </a:xfrm>
          <a:custGeom>
            <a:avLst/>
            <a:gdLst>
              <a:gd name="connsiteX0" fmla="*/ 0 w 3581400"/>
              <a:gd name="connsiteY0" fmla="*/ 0 h 1920240"/>
              <a:gd name="connsiteX1" fmla="*/ 3261354 w 3581400"/>
              <a:gd name="connsiteY1" fmla="*/ 0 h 1920240"/>
              <a:gd name="connsiteX2" fmla="*/ 3581400 w 3581400"/>
              <a:gd name="connsiteY2" fmla="*/ 320046 h 1920240"/>
              <a:gd name="connsiteX3" fmla="*/ 3581400 w 3581400"/>
              <a:gd name="connsiteY3" fmla="*/ 1920240 h 1920240"/>
              <a:gd name="connsiteX4" fmla="*/ 0 w 3581400"/>
              <a:gd name="connsiteY4" fmla="*/ 1920240 h 1920240"/>
              <a:gd name="connsiteX5" fmla="*/ 0 w 3581400"/>
              <a:gd name="connsiteY5"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81400" h="1920240">
                <a:moveTo>
                  <a:pt x="0" y="0"/>
                </a:moveTo>
                <a:lnTo>
                  <a:pt x="3261354" y="0"/>
                </a:lnTo>
                <a:cubicBezTo>
                  <a:pt x="3438111" y="0"/>
                  <a:pt x="3581400" y="143289"/>
                  <a:pt x="3581400" y="320046"/>
                </a:cubicBezTo>
                <a:lnTo>
                  <a:pt x="3581400" y="1920240"/>
                </a:lnTo>
                <a:lnTo>
                  <a:pt x="0" y="1920240"/>
                </a:lnTo>
                <a:lnTo>
                  <a:pt x="0" y="0"/>
                </a:lnTo>
                <a:close/>
              </a:path>
            </a:pathLst>
          </a:custGeom>
          <a:solidFill>
            <a:srgbClr val="00206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1155700">
              <a:lnSpc>
                <a:spcPts val="2300"/>
              </a:lnSpc>
              <a:spcBef>
                <a:spcPct val="0"/>
              </a:spcBef>
              <a:spcAft>
                <a:spcPts val="0"/>
              </a:spcAft>
            </a:pPr>
            <a:r>
              <a:rPr lang="en-US" sz="2600" kern="1200" dirty="0" smtClean="0"/>
              <a:t>Guiding</a:t>
            </a:r>
          </a:p>
          <a:p>
            <a:pPr lvl="0" algn="ctr" defTabSz="1155700">
              <a:lnSpc>
                <a:spcPts val="2300"/>
              </a:lnSpc>
              <a:spcBef>
                <a:spcPct val="0"/>
              </a:spcBef>
              <a:spcAft>
                <a:spcPts val="0"/>
              </a:spcAft>
            </a:pPr>
            <a:r>
              <a:rPr lang="en-US" sz="2600" dirty="0" smtClean="0"/>
              <a:t>Persuading</a:t>
            </a:r>
          </a:p>
          <a:p>
            <a:pPr lvl="0" algn="ctr" defTabSz="1155700">
              <a:lnSpc>
                <a:spcPts val="2300"/>
              </a:lnSpc>
              <a:spcBef>
                <a:spcPct val="0"/>
              </a:spcBef>
              <a:spcAft>
                <a:spcPts val="0"/>
              </a:spcAft>
            </a:pPr>
            <a:r>
              <a:rPr lang="en-US" sz="2600" kern="1200" dirty="0" smtClean="0"/>
              <a:t>Selling</a:t>
            </a:r>
          </a:p>
          <a:p>
            <a:pPr lvl="0" algn="ctr" defTabSz="1155700">
              <a:lnSpc>
                <a:spcPts val="2300"/>
              </a:lnSpc>
              <a:spcBef>
                <a:spcPct val="0"/>
              </a:spcBef>
              <a:spcAft>
                <a:spcPts val="0"/>
              </a:spcAft>
            </a:pPr>
            <a:r>
              <a:rPr lang="en-US" sz="2600" dirty="0" smtClean="0"/>
              <a:t>Coaching</a:t>
            </a:r>
            <a:endParaRPr lang="en-US" sz="2600" kern="1200" dirty="0"/>
          </a:p>
        </p:txBody>
      </p:sp>
      <p:sp>
        <p:nvSpPr>
          <p:cNvPr id="28" name="Freeform 27"/>
          <p:cNvSpPr/>
          <p:nvPr/>
        </p:nvSpPr>
        <p:spPr>
          <a:xfrm>
            <a:off x="974050" y="4558568"/>
            <a:ext cx="3581400" cy="1920241"/>
          </a:xfrm>
          <a:custGeom>
            <a:avLst/>
            <a:gdLst>
              <a:gd name="connsiteX0" fmla="*/ 0 w 3581400"/>
              <a:gd name="connsiteY0" fmla="*/ 0 h 1920240"/>
              <a:gd name="connsiteX1" fmla="*/ 3261354 w 3581400"/>
              <a:gd name="connsiteY1" fmla="*/ 0 h 1920240"/>
              <a:gd name="connsiteX2" fmla="*/ 3581400 w 3581400"/>
              <a:gd name="connsiteY2" fmla="*/ 320046 h 1920240"/>
              <a:gd name="connsiteX3" fmla="*/ 3581400 w 3581400"/>
              <a:gd name="connsiteY3" fmla="*/ 1920240 h 1920240"/>
              <a:gd name="connsiteX4" fmla="*/ 0 w 3581400"/>
              <a:gd name="connsiteY4" fmla="*/ 1920240 h 1920240"/>
              <a:gd name="connsiteX5" fmla="*/ 0 w 3581400"/>
              <a:gd name="connsiteY5"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81400" h="1920240">
                <a:moveTo>
                  <a:pt x="3581400" y="1920239"/>
                </a:moveTo>
                <a:lnTo>
                  <a:pt x="320046" y="1920239"/>
                </a:lnTo>
                <a:cubicBezTo>
                  <a:pt x="143289" y="1920239"/>
                  <a:pt x="0" y="1776950"/>
                  <a:pt x="0" y="1600193"/>
                </a:cubicBezTo>
                <a:lnTo>
                  <a:pt x="0" y="1"/>
                </a:lnTo>
                <a:lnTo>
                  <a:pt x="3581400" y="1"/>
                </a:lnTo>
                <a:lnTo>
                  <a:pt x="3581400" y="1920239"/>
                </a:lnTo>
                <a:close/>
              </a:path>
            </a:pathLst>
          </a:custGeom>
          <a:solidFill>
            <a:srgbClr val="00206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1155700">
              <a:lnSpc>
                <a:spcPts val="2300"/>
              </a:lnSpc>
              <a:spcBef>
                <a:spcPct val="0"/>
              </a:spcBef>
              <a:spcAft>
                <a:spcPts val="0"/>
              </a:spcAft>
            </a:pPr>
            <a:r>
              <a:rPr lang="en-US" sz="2600" kern="1200" dirty="0" smtClean="0"/>
              <a:t>Observing</a:t>
            </a:r>
          </a:p>
          <a:p>
            <a:pPr lvl="0" algn="ctr" defTabSz="1155700">
              <a:lnSpc>
                <a:spcPts val="2300"/>
              </a:lnSpc>
              <a:spcBef>
                <a:spcPct val="0"/>
              </a:spcBef>
              <a:spcAft>
                <a:spcPts val="0"/>
              </a:spcAft>
            </a:pPr>
            <a:r>
              <a:rPr lang="en-US" sz="2600" kern="1200" dirty="0" smtClean="0"/>
              <a:t>Delegating</a:t>
            </a:r>
          </a:p>
          <a:p>
            <a:pPr lvl="0" algn="ctr" defTabSz="1155700">
              <a:lnSpc>
                <a:spcPts val="2300"/>
              </a:lnSpc>
              <a:spcBef>
                <a:spcPct val="0"/>
              </a:spcBef>
              <a:spcAft>
                <a:spcPts val="0"/>
              </a:spcAft>
            </a:pPr>
            <a:r>
              <a:rPr lang="en-US" sz="2800" dirty="0" smtClean="0"/>
              <a:t>Laissez-faire</a:t>
            </a:r>
            <a:endParaRPr lang="en-US" sz="2600" kern="1200" dirty="0"/>
          </a:p>
        </p:txBody>
      </p:sp>
      <p:sp>
        <p:nvSpPr>
          <p:cNvPr id="29" name="Freeform 28"/>
          <p:cNvSpPr/>
          <p:nvPr/>
        </p:nvSpPr>
        <p:spPr>
          <a:xfrm>
            <a:off x="4555450" y="4558569"/>
            <a:ext cx="3581400" cy="1920240"/>
          </a:xfrm>
          <a:custGeom>
            <a:avLst/>
            <a:gdLst>
              <a:gd name="connsiteX0" fmla="*/ 0 w 1920240"/>
              <a:gd name="connsiteY0" fmla="*/ 0 h 3581400"/>
              <a:gd name="connsiteX1" fmla="*/ 1600194 w 1920240"/>
              <a:gd name="connsiteY1" fmla="*/ 0 h 3581400"/>
              <a:gd name="connsiteX2" fmla="*/ 1920240 w 1920240"/>
              <a:gd name="connsiteY2" fmla="*/ 320046 h 3581400"/>
              <a:gd name="connsiteX3" fmla="*/ 1920240 w 1920240"/>
              <a:gd name="connsiteY3" fmla="*/ 3581400 h 3581400"/>
              <a:gd name="connsiteX4" fmla="*/ 0 w 1920240"/>
              <a:gd name="connsiteY4" fmla="*/ 3581400 h 3581400"/>
              <a:gd name="connsiteX5" fmla="*/ 0 w 1920240"/>
              <a:gd name="connsiteY5" fmla="*/ 0 h 358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0240" h="3581400">
                <a:moveTo>
                  <a:pt x="1920240" y="1"/>
                </a:moveTo>
                <a:lnTo>
                  <a:pt x="1920240" y="2984488"/>
                </a:lnTo>
                <a:cubicBezTo>
                  <a:pt x="1920240" y="3314154"/>
                  <a:pt x="1843413" y="3581399"/>
                  <a:pt x="1748641" y="3581399"/>
                </a:cubicBezTo>
                <a:lnTo>
                  <a:pt x="0" y="3581399"/>
                </a:lnTo>
                <a:lnTo>
                  <a:pt x="0" y="1"/>
                </a:lnTo>
                <a:lnTo>
                  <a:pt x="1920240" y="1"/>
                </a:lnTo>
                <a:close/>
              </a:path>
            </a:pathLst>
          </a:custGeom>
          <a:solidFill>
            <a:srgbClr val="00206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1155700">
              <a:lnSpc>
                <a:spcPts val="2300"/>
              </a:lnSpc>
              <a:spcBef>
                <a:spcPct val="0"/>
              </a:spcBef>
              <a:spcAft>
                <a:spcPts val="0"/>
              </a:spcAft>
            </a:pPr>
            <a:r>
              <a:rPr lang="en-US" sz="2600" kern="1200" dirty="0" smtClean="0"/>
              <a:t>Directing</a:t>
            </a:r>
          </a:p>
          <a:p>
            <a:pPr lvl="0" algn="ctr" defTabSz="1155700">
              <a:lnSpc>
                <a:spcPts val="2300"/>
              </a:lnSpc>
              <a:spcBef>
                <a:spcPct val="0"/>
              </a:spcBef>
              <a:spcAft>
                <a:spcPts val="0"/>
              </a:spcAft>
            </a:pPr>
            <a:r>
              <a:rPr lang="en-US" sz="2600" kern="1200" dirty="0" smtClean="0"/>
              <a:t>Autocratic</a:t>
            </a:r>
          </a:p>
          <a:p>
            <a:pPr lvl="0" algn="ctr" defTabSz="1155700">
              <a:lnSpc>
                <a:spcPts val="2300"/>
              </a:lnSpc>
              <a:spcBef>
                <a:spcPct val="0"/>
              </a:spcBef>
              <a:spcAft>
                <a:spcPts val="0"/>
              </a:spcAft>
            </a:pPr>
            <a:r>
              <a:rPr lang="en-US" sz="2600" kern="1200" dirty="0" smtClean="0"/>
              <a:t>Telling</a:t>
            </a:r>
          </a:p>
          <a:p>
            <a:pPr lvl="0" algn="ctr" defTabSz="1155700">
              <a:lnSpc>
                <a:spcPts val="2300"/>
              </a:lnSpc>
              <a:spcBef>
                <a:spcPct val="0"/>
              </a:spcBef>
              <a:spcAft>
                <a:spcPts val="0"/>
              </a:spcAft>
            </a:pPr>
            <a:r>
              <a:rPr lang="en-US" sz="2600" dirty="0" smtClean="0"/>
              <a:t>Bureaucratic</a:t>
            </a:r>
            <a:endParaRPr lang="en-US" sz="2600" kern="1200" dirty="0"/>
          </a:p>
        </p:txBody>
      </p:sp>
      <p:sp>
        <p:nvSpPr>
          <p:cNvPr id="6" name="TextBox 5"/>
          <p:cNvSpPr txBox="1"/>
          <p:nvPr/>
        </p:nvSpPr>
        <p:spPr>
          <a:xfrm>
            <a:off x="-17928" y="667871"/>
            <a:ext cx="8382000" cy="788036"/>
          </a:xfrm>
          <a:prstGeom prst="rect">
            <a:avLst/>
          </a:prstGeom>
          <a:noFill/>
        </p:spPr>
        <p:txBody>
          <a:bodyPr wrap="square" rtlCol="0">
            <a:spAutoFit/>
          </a:bodyPr>
          <a:lstStyle/>
          <a:p>
            <a:pPr>
              <a:lnSpc>
                <a:spcPts val="1800"/>
              </a:lnSpc>
            </a:pPr>
            <a:r>
              <a:rPr lang="en-US" b="1" dirty="0" smtClean="0"/>
              <a:t>Task Behavior </a:t>
            </a:r>
            <a:r>
              <a:rPr lang="en-US" dirty="0" smtClean="0"/>
              <a:t>The </a:t>
            </a:r>
            <a:r>
              <a:rPr lang="en-US" dirty="0"/>
              <a:t>extent to which </a:t>
            </a:r>
            <a:r>
              <a:rPr lang="en-US" dirty="0" smtClean="0"/>
              <a:t>the Project Manager </a:t>
            </a:r>
            <a:r>
              <a:rPr lang="en-US" dirty="0"/>
              <a:t>engages in </a:t>
            </a:r>
            <a:r>
              <a:rPr lang="en-US" dirty="0" smtClean="0"/>
              <a:t>the Project, i.e</a:t>
            </a:r>
            <a:r>
              <a:rPr lang="en-US" dirty="0"/>
              <a:t>., defining </a:t>
            </a:r>
            <a:r>
              <a:rPr lang="en-US" dirty="0" smtClean="0"/>
              <a:t>roles (telling </a:t>
            </a:r>
            <a:r>
              <a:rPr lang="en-US" dirty="0"/>
              <a:t>what, how</a:t>
            </a:r>
            <a:r>
              <a:rPr lang="en-US" dirty="0" smtClean="0"/>
              <a:t>, when</a:t>
            </a:r>
            <a:r>
              <a:rPr lang="en-US" dirty="0"/>
              <a:t>, where, and if </a:t>
            </a:r>
            <a:r>
              <a:rPr lang="en-US" dirty="0" smtClean="0"/>
              <a:t>more than </a:t>
            </a:r>
            <a:r>
              <a:rPr lang="en-US" dirty="0"/>
              <a:t>one person, who is </a:t>
            </a:r>
            <a:r>
              <a:rPr lang="en-US" dirty="0" smtClean="0"/>
              <a:t>to do what), Goal Setting, Organising, Establishing Time Lines, </a:t>
            </a:r>
            <a:endParaRPr lang="en-US" dirty="0"/>
          </a:p>
        </p:txBody>
      </p:sp>
      <p:sp>
        <p:nvSpPr>
          <p:cNvPr id="31" name="TextBox 30"/>
          <p:cNvSpPr txBox="1"/>
          <p:nvPr/>
        </p:nvSpPr>
        <p:spPr>
          <a:xfrm>
            <a:off x="0" y="1447800"/>
            <a:ext cx="8382000" cy="923330"/>
          </a:xfrm>
          <a:prstGeom prst="rect">
            <a:avLst/>
          </a:prstGeom>
          <a:noFill/>
        </p:spPr>
        <p:txBody>
          <a:bodyPr wrap="square" rtlCol="0">
            <a:spAutoFit/>
          </a:bodyPr>
          <a:lstStyle/>
          <a:p>
            <a:r>
              <a:rPr lang="en-US" b="1" dirty="0" smtClean="0"/>
              <a:t>Relationship Behavior</a:t>
            </a:r>
            <a:r>
              <a:rPr lang="en-US" dirty="0" smtClean="0"/>
              <a:t> The </a:t>
            </a:r>
            <a:r>
              <a:rPr lang="en-US" dirty="0"/>
              <a:t>extent to which </a:t>
            </a:r>
            <a:r>
              <a:rPr lang="en-US" dirty="0" smtClean="0"/>
              <a:t>the Project Manager </a:t>
            </a:r>
            <a:r>
              <a:rPr lang="en-US" dirty="0"/>
              <a:t>engages </a:t>
            </a:r>
            <a:r>
              <a:rPr lang="en-US" dirty="0" smtClean="0"/>
              <a:t>with the Project Team in two-way (</a:t>
            </a:r>
            <a:r>
              <a:rPr lang="en-US" dirty="0"/>
              <a:t>multi-way) communication</a:t>
            </a:r>
            <a:r>
              <a:rPr lang="en-US" dirty="0" smtClean="0"/>
              <a:t>, listening</a:t>
            </a:r>
            <a:r>
              <a:rPr lang="en-US" dirty="0"/>
              <a:t>, </a:t>
            </a:r>
            <a:r>
              <a:rPr lang="en-US" dirty="0" smtClean="0"/>
              <a:t>facilitating behaviors</a:t>
            </a:r>
            <a:r>
              <a:rPr lang="en-US" dirty="0"/>
              <a:t>, </a:t>
            </a:r>
            <a:r>
              <a:rPr lang="en-US" dirty="0" smtClean="0"/>
              <a:t>socio-emotional support </a:t>
            </a:r>
            <a:endParaRPr lang="en-US" dirty="0"/>
          </a:p>
        </p:txBody>
      </p:sp>
      <p:grpSp>
        <p:nvGrpSpPr>
          <p:cNvPr id="32" name="Group 31"/>
          <p:cNvGrpSpPr/>
          <p:nvPr/>
        </p:nvGrpSpPr>
        <p:grpSpPr>
          <a:xfrm>
            <a:off x="525296" y="2430440"/>
            <a:ext cx="7848744" cy="4434792"/>
            <a:chOff x="457056" y="2362200"/>
            <a:chExt cx="7848744" cy="4434792"/>
          </a:xfrm>
        </p:grpSpPr>
        <p:sp>
          <p:nvSpPr>
            <p:cNvPr id="5" name="Left-Up Arrow 4"/>
            <p:cNvSpPr/>
            <p:nvPr/>
          </p:nvSpPr>
          <p:spPr>
            <a:xfrm flipH="1">
              <a:off x="762000" y="2362200"/>
              <a:ext cx="7543800" cy="4191000"/>
            </a:xfrm>
            <a:prstGeom prst="leftUpArrow">
              <a:avLst>
                <a:gd name="adj1" fmla="val 1527"/>
                <a:gd name="adj2" fmla="val 2364"/>
                <a:gd name="adj3" fmla="val 3444"/>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766552" y="6427660"/>
              <a:ext cx="1586268" cy="369332"/>
            </a:xfrm>
            <a:prstGeom prst="rect">
              <a:avLst/>
            </a:prstGeom>
            <a:noFill/>
          </p:spPr>
          <p:txBody>
            <a:bodyPr wrap="none" rtlCol="0">
              <a:spAutoFit/>
            </a:bodyPr>
            <a:lstStyle/>
            <a:p>
              <a:r>
                <a:rPr lang="en-US" dirty="0" smtClean="0"/>
                <a:t>Task Behaviour</a:t>
              </a:r>
              <a:endParaRPr lang="en-US" dirty="0"/>
            </a:p>
          </p:txBody>
        </p:sp>
        <p:sp>
          <p:nvSpPr>
            <p:cNvPr id="10" name="TextBox 9"/>
            <p:cNvSpPr txBox="1"/>
            <p:nvPr/>
          </p:nvSpPr>
          <p:spPr>
            <a:xfrm rot="16200000">
              <a:off x="-530843" y="4149941"/>
              <a:ext cx="2345129" cy="369332"/>
            </a:xfrm>
            <a:prstGeom prst="rect">
              <a:avLst/>
            </a:prstGeom>
            <a:noFill/>
          </p:spPr>
          <p:txBody>
            <a:bodyPr wrap="none" rtlCol="0">
              <a:spAutoFit/>
            </a:bodyPr>
            <a:lstStyle/>
            <a:p>
              <a:r>
                <a:rPr lang="en-US" dirty="0" smtClean="0"/>
                <a:t>Relationship Behaviour</a:t>
              </a:r>
              <a:endParaRPr lang="en-US" dirty="0"/>
            </a:p>
          </p:txBody>
        </p:sp>
      </p:grpSp>
      <p:sp>
        <p:nvSpPr>
          <p:cNvPr id="16" name="Footer Placeholder 3"/>
          <p:cNvSpPr>
            <a:spLocks noGrp="1"/>
          </p:cNvSpPr>
          <p:nvPr>
            <p:ph type="ftr" sz="quarter" idx="11"/>
          </p:nvPr>
        </p:nvSpPr>
        <p:spPr>
          <a:xfrm>
            <a:off x="0" y="65690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4342867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6"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 y="0"/>
            <a:ext cx="9144000" cy="548640"/>
          </a:xfrm>
        </p:spPr>
        <p:txBody>
          <a:bodyPr>
            <a:normAutofit fontScale="90000"/>
          </a:bodyPr>
          <a:lstStyle/>
          <a:p>
            <a:pPr algn="l"/>
            <a:r>
              <a:rPr lang="en-US" sz="3200" b="1" dirty="0" smtClean="0">
                <a:solidFill>
                  <a:srgbClr val="FF0000"/>
                </a:solidFill>
                <a:effectLst>
                  <a:outerShdw blurRad="38100" dist="38100" dir="2700000" algn="tl">
                    <a:srgbClr val="000000">
                      <a:alpha val="43137"/>
                    </a:srgbClr>
                  </a:outerShdw>
                </a:effectLst>
              </a:rPr>
              <a:t>Processes in the HR Knowledge Area</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a:t>
            </a:fld>
            <a:endParaRPr lang="en-US" b="1" dirty="0">
              <a:solidFill>
                <a:prstClr val="black"/>
              </a:solidFill>
            </a:endParaRPr>
          </a:p>
        </p:txBody>
      </p:sp>
      <p:cxnSp>
        <p:nvCxnSpPr>
          <p:cNvPr id="19" name="Straight Connector 18"/>
          <p:cNvCxnSpPr/>
          <p:nvPr/>
        </p:nvCxnSpPr>
        <p:spPr>
          <a:xfrm>
            <a:off x="-13855" y="587189"/>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a:xfrm>
            <a:off x="-925" y="6504450"/>
            <a:ext cx="1066800" cy="365125"/>
          </a:xfrm>
        </p:spPr>
        <p:txBody>
          <a:bodyPr/>
          <a:lstStyle/>
          <a:p>
            <a:r>
              <a:rPr lang="en-US" dirty="0" err="1" smtClean="0">
                <a:solidFill>
                  <a:prstClr val="black"/>
                </a:solidFill>
              </a:rPr>
              <a:t>MEhsanSaeed</a:t>
            </a:r>
            <a:endParaRPr lang="en-US" dirty="0">
              <a:solidFill>
                <a:prstClr val="black"/>
              </a:solidFill>
            </a:endParaRPr>
          </a:p>
        </p:txBody>
      </p:sp>
      <p:graphicFrame>
        <p:nvGraphicFramePr>
          <p:cNvPr id="7" name="Diagram 6"/>
          <p:cNvGraphicFramePr/>
          <p:nvPr>
            <p:extLst>
              <p:ext uri="{D42A27DB-BD31-4B8C-83A1-F6EECF244321}">
                <p14:modId xmlns:p14="http://schemas.microsoft.com/office/powerpoint/2010/main" val="2261570284"/>
              </p:ext>
            </p:extLst>
          </p:nvPr>
        </p:nvGraphicFramePr>
        <p:xfrm>
          <a:off x="182880" y="1295400"/>
          <a:ext cx="8654142" cy="822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609600" y="858398"/>
            <a:ext cx="989438" cy="400110"/>
          </a:xfrm>
          <a:prstGeom prst="rect">
            <a:avLst/>
          </a:prstGeom>
          <a:noFill/>
        </p:spPr>
        <p:txBody>
          <a:bodyPr wrap="none" rtlCol="0">
            <a:spAutoFit/>
          </a:bodyPr>
          <a:lstStyle/>
          <a:p>
            <a:r>
              <a:rPr lang="en-US" sz="2000" b="1" dirty="0" smtClean="0">
                <a:solidFill>
                  <a:prstClr val="black"/>
                </a:solidFill>
              </a:rPr>
              <a:t>Process</a:t>
            </a:r>
            <a:endParaRPr lang="en-US" sz="2000" b="1" dirty="0">
              <a:solidFill>
                <a:prstClr val="black"/>
              </a:solidFill>
            </a:endParaRPr>
          </a:p>
        </p:txBody>
      </p:sp>
      <p:sp>
        <p:nvSpPr>
          <p:cNvPr id="33" name="TextBox 32"/>
          <p:cNvSpPr txBox="1"/>
          <p:nvPr/>
        </p:nvSpPr>
        <p:spPr>
          <a:xfrm>
            <a:off x="4743943" y="873358"/>
            <a:ext cx="3252574" cy="400110"/>
          </a:xfrm>
          <a:prstGeom prst="rect">
            <a:avLst/>
          </a:prstGeom>
          <a:noFill/>
        </p:spPr>
        <p:txBody>
          <a:bodyPr wrap="square" rtlCol="0">
            <a:spAutoFit/>
          </a:bodyPr>
          <a:lstStyle/>
          <a:p>
            <a:pPr algn="ctr"/>
            <a:r>
              <a:rPr lang="en-US" sz="2000" b="1" dirty="0" smtClean="0">
                <a:solidFill>
                  <a:prstClr val="black"/>
                </a:solidFill>
              </a:rPr>
              <a:t>Key Outputs</a:t>
            </a:r>
            <a:endParaRPr lang="en-US" sz="2000" b="1" dirty="0">
              <a:solidFill>
                <a:prstClr val="black"/>
              </a:solidFill>
            </a:endParaRPr>
          </a:p>
        </p:txBody>
      </p:sp>
      <p:graphicFrame>
        <p:nvGraphicFramePr>
          <p:cNvPr id="35" name="Diagram 34"/>
          <p:cNvGraphicFramePr/>
          <p:nvPr>
            <p:extLst>
              <p:ext uri="{D42A27DB-BD31-4B8C-83A1-F6EECF244321}">
                <p14:modId xmlns:p14="http://schemas.microsoft.com/office/powerpoint/2010/main" val="139632031"/>
              </p:ext>
            </p:extLst>
          </p:nvPr>
        </p:nvGraphicFramePr>
        <p:xfrm>
          <a:off x="182880" y="2209800"/>
          <a:ext cx="8654142" cy="82296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37" name="Diagram 36"/>
          <p:cNvGraphicFramePr/>
          <p:nvPr>
            <p:extLst>
              <p:ext uri="{D42A27DB-BD31-4B8C-83A1-F6EECF244321}">
                <p14:modId xmlns:p14="http://schemas.microsoft.com/office/powerpoint/2010/main" val="3615814259"/>
              </p:ext>
            </p:extLst>
          </p:nvPr>
        </p:nvGraphicFramePr>
        <p:xfrm>
          <a:off x="182880" y="3124200"/>
          <a:ext cx="8654142" cy="82296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44" name="Diagram 43"/>
          <p:cNvGraphicFramePr/>
          <p:nvPr>
            <p:extLst>
              <p:ext uri="{D42A27DB-BD31-4B8C-83A1-F6EECF244321}">
                <p14:modId xmlns:p14="http://schemas.microsoft.com/office/powerpoint/2010/main" val="4072982624"/>
              </p:ext>
            </p:extLst>
          </p:nvPr>
        </p:nvGraphicFramePr>
        <p:xfrm>
          <a:off x="182880" y="4053840"/>
          <a:ext cx="8654142" cy="82296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Tree>
    <p:extLst>
      <p:ext uri="{BB962C8B-B14F-4D97-AF65-F5344CB8AC3E}">
        <p14:creationId xmlns:p14="http://schemas.microsoft.com/office/powerpoint/2010/main" val="26218399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graphicEl>
                                              <a:dgm id="{FE898AEB-D0CF-4F9F-AE69-D7C6D01BE8E9}"/>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graphicEl>
                                              <a:dgm id="{286F30A0-5D74-41AA-A502-014106C0E1D1}"/>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graphicEl>
                                              <a:dgm id="{A18CB558-A546-4D96-A142-FFD541E4769C}"/>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5">
                                            <p:graphicEl>
                                              <a:dgm id="{FE898AEB-D0CF-4F9F-AE69-D7C6D01BE8E9}"/>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5">
                                            <p:graphicEl>
                                              <a:dgm id="{286F30A0-5D74-41AA-A502-014106C0E1D1}"/>
                                            </p:graphic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5">
                                            <p:graphicEl>
                                              <a:dgm id="{A18CB558-A546-4D96-A142-FFD541E4769C}"/>
                                            </p:graphic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7">
                                            <p:graphicEl>
                                              <a:dgm id="{FE898AEB-D0CF-4F9F-AE69-D7C6D01BE8E9}"/>
                                            </p:graphic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7">
                                            <p:graphicEl>
                                              <a:dgm id="{286F30A0-5D74-41AA-A502-014106C0E1D1}"/>
                                            </p:graphic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7">
                                            <p:graphicEl>
                                              <a:dgm id="{A18CB558-A546-4D96-A142-FFD541E4769C}"/>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4">
                                            <p:graphicEl>
                                              <a:dgm id="{FE898AEB-D0CF-4F9F-AE69-D7C6D01BE8E9}"/>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4">
                                            <p:graphicEl>
                                              <a:dgm id="{286F30A0-5D74-41AA-A502-014106C0E1D1}"/>
                                            </p:graphic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4">
                                            <p:graphicEl>
                                              <a:dgm id="{A18CB558-A546-4D96-A142-FFD541E4769C}"/>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P spid="8" grpId="0"/>
      <p:bldP spid="33" grpId="0"/>
      <p:bldGraphic spid="35" grpId="0">
        <p:bldSub>
          <a:bldDgm bld="one"/>
        </p:bldSub>
      </p:bldGraphic>
      <p:bldGraphic spid="37" grpId="0">
        <p:bldSub>
          <a:bldDgm bld="one"/>
        </p:bldSub>
      </p:bldGraphic>
      <p:bldGraphic spid="44" grpId="0">
        <p:bldSub>
          <a:bldDgm bld="one"/>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 y="0"/>
            <a:ext cx="9089201" cy="600635"/>
          </a:xfrm>
        </p:spPr>
        <p:txBody>
          <a:bodyPr>
            <a:normAutofit/>
          </a:bodyPr>
          <a:lstStyle/>
          <a:p>
            <a:pPr algn="l"/>
            <a:r>
              <a:rPr lang="en-US" sz="3200" b="1" i="1" dirty="0" smtClean="0">
                <a:solidFill>
                  <a:srgbClr val="FF0000"/>
                </a:solidFill>
                <a:effectLst>
                  <a:outerShdw blurRad="38100" dist="38100" dir="2700000" algn="tl">
                    <a:srgbClr val="000000">
                      <a:alpha val="43137"/>
                    </a:srgbClr>
                  </a:outerShdw>
                </a:effectLst>
              </a:rPr>
              <a:t>Manage Project Team </a:t>
            </a:r>
            <a:r>
              <a:rPr lang="en-US" sz="2800" b="1" dirty="0" smtClean="0">
                <a:solidFill>
                  <a:srgbClr val="FF0000"/>
                </a:solidFill>
                <a:effectLst>
                  <a:outerShdw blurRad="38100" dist="38100" dir="2700000" algn="tl">
                    <a:srgbClr val="000000">
                      <a:alpha val="43137"/>
                    </a:srgbClr>
                  </a:outerShdw>
                </a:effectLst>
              </a:rPr>
              <a:t>Inputs &amp; Outputs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4</a:t>
            </a:fld>
            <a:endParaRPr lang="en-US" b="1" dirty="0">
              <a:solidFill>
                <a:prstClr val="black"/>
              </a:solidFill>
            </a:endParaRPr>
          </a:p>
        </p:txBody>
      </p:sp>
      <p:sp>
        <p:nvSpPr>
          <p:cNvPr id="6" name="Flowchart: Predefined Process 5"/>
          <p:cNvSpPr>
            <a:spLocks noChangeAspect="1"/>
          </p:cNvSpPr>
          <p:nvPr/>
        </p:nvSpPr>
        <p:spPr>
          <a:xfrm>
            <a:off x="3124200" y="2578422"/>
            <a:ext cx="2010075" cy="1346751"/>
          </a:xfrm>
          <a:prstGeom prst="flowChartPredefinedProcess">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prstClr val="black"/>
                </a:solidFill>
              </a:rPr>
              <a:t>Manage Project Team</a:t>
            </a:r>
            <a:endParaRPr lang="en-US" sz="2400" b="1" dirty="0">
              <a:solidFill>
                <a:prstClr val="black"/>
              </a:solidFill>
            </a:endParaRPr>
          </a:p>
        </p:txBody>
      </p:sp>
      <p:sp>
        <p:nvSpPr>
          <p:cNvPr id="14" name="TextBox 13"/>
          <p:cNvSpPr txBox="1"/>
          <p:nvPr/>
        </p:nvSpPr>
        <p:spPr>
          <a:xfrm>
            <a:off x="85289" y="2250829"/>
            <a:ext cx="2702338" cy="2308324"/>
          </a:xfrm>
          <a:prstGeom prst="rect">
            <a:avLst/>
          </a:prstGeom>
          <a:noFill/>
        </p:spPr>
        <p:txBody>
          <a:bodyPr wrap="square" rtlCol="0">
            <a:spAutoFit/>
          </a:bodyPr>
          <a:lstStyle/>
          <a:p>
            <a:pPr marL="339725" indent="-339725">
              <a:buSzPct val="90000"/>
              <a:buFont typeface="+mj-lt"/>
              <a:buAutoNum type="arabicPeriod"/>
            </a:pPr>
            <a:r>
              <a:rPr lang="en-US" sz="2400" b="1" dirty="0" smtClean="0">
                <a:solidFill>
                  <a:prstClr val="black"/>
                </a:solidFill>
              </a:rPr>
              <a:t>PMP</a:t>
            </a:r>
          </a:p>
          <a:p>
            <a:pPr marL="339725" indent="-339725">
              <a:buSzPct val="90000"/>
              <a:buFont typeface="+mj-lt"/>
              <a:buAutoNum type="arabicPeriod"/>
            </a:pPr>
            <a:r>
              <a:rPr lang="en-US" sz="2400" b="1" dirty="0" smtClean="0">
                <a:solidFill>
                  <a:prstClr val="black"/>
                </a:solidFill>
              </a:rPr>
              <a:t>PDs (w/a)</a:t>
            </a:r>
          </a:p>
          <a:p>
            <a:pPr marL="339725" indent="-339725">
              <a:buSzPct val="90000"/>
              <a:buFont typeface="+mj-lt"/>
              <a:buAutoNum type="arabicPeriod"/>
            </a:pPr>
            <a:r>
              <a:rPr lang="en-US" sz="2400" b="1" dirty="0" smtClean="0">
                <a:solidFill>
                  <a:srgbClr val="0000CC"/>
                </a:solidFill>
              </a:rPr>
              <a:t>WPD</a:t>
            </a:r>
            <a:endParaRPr lang="en-US" sz="2400" dirty="0" smtClean="0">
              <a:solidFill>
                <a:prstClr val="black"/>
              </a:solidFill>
            </a:endParaRPr>
          </a:p>
          <a:p>
            <a:pPr marL="339725" indent="-339725">
              <a:buSzPct val="90000"/>
              <a:buFont typeface="+mj-lt"/>
              <a:buAutoNum type="arabicPeriod"/>
            </a:pPr>
            <a:r>
              <a:rPr lang="en-US" sz="2400" b="1" dirty="0" smtClean="0">
                <a:solidFill>
                  <a:prstClr val="black"/>
                </a:solidFill>
              </a:rPr>
              <a:t>OPA</a:t>
            </a:r>
          </a:p>
          <a:p>
            <a:pPr marL="339725" indent="-339725">
              <a:buSzPct val="90000"/>
              <a:buFont typeface="+mj-lt"/>
              <a:buAutoNum type="arabicPeriod"/>
            </a:pPr>
            <a:r>
              <a:rPr lang="en-US" sz="2400" b="1" dirty="0" smtClean="0">
                <a:solidFill>
                  <a:prstClr val="black"/>
                </a:solidFill>
              </a:rPr>
              <a:t>Any Specific Input</a:t>
            </a:r>
            <a:endParaRPr lang="en-US" sz="2400" b="1" dirty="0">
              <a:solidFill>
                <a:prstClr val="black"/>
              </a:solidFill>
            </a:endParaRPr>
          </a:p>
        </p:txBody>
      </p:sp>
      <p:sp>
        <p:nvSpPr>
          <p:cNvPr id="10" name="Right Arrow 9"/>
          <p:cNvSpPr/>
          <p:nvPr/>
        </p:nvSpPr>
        <p:spPr>
          <a:xfrm>
            <a:off x="5392615" y="2971801"/>
            <a:ext cx="320352" cy="320352"/>
          </a:xfrm>
          <a:prstGeom prst="rightArrow">
            <a:avLst>
              <a:gd name="adj1" fmla="val 60000"/>
              <a:gd name="adj2" fmla="val 50000"/>
            </a:avLst>
          </a:prstGeom>
          <a:solidFill>
            <a:schemeClr val="tx1"/>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5" name="TextBox 14"/>
          <p:cNvSpPr txBox="1"/>
          <p:nvPr/>
        </p:nvSpPr>
        <p:spPr>
          <a:xfrm>
            <a:off x="5908675" y="1981201"/>
            <a:ext cx="3046860" cy="2677656"/>
          </a:xfrm>
          <a:prstGeom prst="rect">
            <a:avLst/>
          </a:prstGeom>
          <a:noFill/>
        </p:spPr>
        <p:txBody>
          <a:bodyPr wrap="none" rtlCol="0">
            <a:spAutoFit/>
          </a:bodyPr>
          <a:lstStyle/>
          <a:p>
            <a:pPr marL="339725" indent="-339725">
              <a:buSzPct val="90000"/>
              <a:buFont typeface="+mj-lt"/>
              <a:buAutoNum type="arabicPeriod"/>
            </a:pPr>
            <a:r>
              <a:rPr lang="en-US" sz="2400" b="1" dirty="0" smtClean="0">
                <a:solidFill>
                  <a:prstClr val="black"/>
                </a:solidFill>
              </a:rPr>
              <a:t>PMP Updates</a:t>
            </a:r>
          </a:p>
          <a:p>
            <a:pPr marL="339725" indent="-339725">
              <a:buSzPct val="90000"/>
              <a:buFont typeface="+mj-lt"/>
              <a:buAutoNum type="arabicPeriod"/>
            </a:pPr>
            <a:r>
              <a:rPr lang="en-US" sz="2400" b="1" dirty="0" smtClean="0">
                <a:solidFill>
                  <a:prstClr val="black"/>
                </a:solidFill>
              </a:rPr>
              <a:t>PD Updates</a:t>
            </a:r>
          </a:p>
          <a:p>
            <a:pPr marL="339725" indent="-339725">
              <a:buSzPct val="90000"/>
              <a:buFont typeface="+mj-lt"/>
              <a:buAutoNum type="arabicPeriod"/>
            </a:pPr>
            <a:r>
              <a:rPr lang="en-US" sz="2400" b="1" dirty="0" smtClean="0">
                <a:solidFill>
                  <a:prstClr val="black"/>
                </a:solidFill>
              </a:rPr>
              <a:t>OPA Updates</a:t>
            </a:r>
          </a:p>
          <a:p>
            <a:pPr marL="339725" indent="-339725">
              <a:buSzPct val="90000"/>
              <a:buFont typeface="+mj-lt"/>
              <a:buAutoNum type="arabicPeriod"/>
            </a:pPr>
            <a:r>
              <a:rPr lang="en-US" sz="2400" b="1" dirty="0" smtClean="0">
                <a:solidFill>
                  <a:prstClr val="black"/>
                </a:solidFill>
              </a:rPr>
              <a:t>EEF Updates</a:t>
            </a:r>
          </a:p>
          <a:p>
            <a:pPr marL="339725" indent="-339725">
              <a:buSzPct val="90000"/>
              <a:buFont typeface="+mj-lt"/>
              <a:buAutoNum type="arabicPeriod"/>
            </a:pPr>
            <a:r>
              <a:rPr lang="en-US" sz="2400" b="1" dirty="0" smtClean="0">
                <a:solidFill>
                  <a:prstClr val="black"/>
                </a:solidFill>
              </a:rPr>
              <a:t>Any </a:t>
            </a:r>
            <a:r>
              <a:rPr lang="en-US" sz="2400" b="1" dirty="0">
                <a:solidFill>
                  <a:prstClr val="black"/>
                </a:solidFill>
              </a:rPr>
              <a:t>Specific Output</a:t>
            </a:r>
          </a:p>
          <a:p>
            <a:pPr algn="ctr">
              <a:buSzPct val="90000"/>
            </a:pPr>
            <a:r>
              <a:rPr lang="en-US" sz="2400" b="1" dirty="0" smtClean="0">
                <a:solidFill>
                  <a:prstClr val="black"/>
                </a:solidFill>
              </a:rPr>
              <a:t>+</a:t>
            </a:r>
          </a:p>
          <a:p>
            <a:pPr marL="339725" indent="-339725">
              <a:buSzPct val="90000"/>
              <a:buFont typeface="+mj-lt"/>
              <a:buAutoNum type="arabicPeriod" startAt="6"/>
            </a:pPr>
            <a:r>
              <a:rPr lang="en-US" sz="2400" b="1" dirty="0" smtClean="0">
                <a:solidFill>
                  <a:srgbClr val="0000CC"/>
                </a:solidFill>
              </a:rPr>
              <a:t>Change Request</a:t>
            </a:r>
          </a:p>
        </p:txBody>
      </p:sp>
      <p:cxnSp>
        <p:nvCxnSpPr>
          <p:cNvPr id="19" name="Straight Connector 18"/>
          <p:cNvCxnSpPr/>
          <p:nvPr/>
        </p:nvCxnSpPr>
        <p:spPr>
          <a:xfrm>
            <a:off x="-13855" y="654424"/>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Right Arrow 19"/>
          <p:cNvSpPr/>
          <p:nvPr/>
        </p:nvSpPr>
        <p:spPr>
          <a:xfrm>
            <a:off x="2286000" y="2989372"/>
            <a:ext cx="357731" cy="320352"/>
          </a:xfrm>
          <a:prstGeom prst="rightArrow">
            <a:avLst>
              <a:gd name="adj1" fmla="val 60000"/>
              <a:gd name="adj2" fmla="val 50000"/>
            </a:avLst>
          </a:prstGeom>
          <a:solidFill>
            <a:schemeClr val="tx1"/>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26" name="TextBox 25"/>
          <p:cNvSpPr txBox="1"/>
          <p:nvPr/>
        </p:nvSpPr>
        <p:spPr>
          <a:xfrm>
            <a:off x="1720362" y="1184523"/>
            <a:ext cx="3461238" cy="400110"/>
          </a:xfrm>
          <a:prstGeom prst="rect">
            <a:avLst/>
          </a:prstGeom>
          <a:noFill/>
        </p:spPr>
        <p:txBody>
          <a:bodyPr wrap="square" rtlCol="0">
            <a:spAutoFit/>
          </a:bodyPr>
          <a:lstStyle/>
          <a:p>
            <a:pPr marL="176213" indent="-176213">
              <a:buSzPct val="100000"/>
              <a:buFont typeface="Arial" panose="020B0604020202020204" pitchFamily="34" charset="0"/>
              <a:buChar char="•"/>
            </a:pPr>
            <a:r>
              <a:rPr lang="en-US" sz="2000" b="1" dirty="0" smtClean="0">
                <a:solidFill>
                  <a:srgbClr val="0000CC"/>
                </a:solidFill>
              </a:rPr>
              <a:t>HR </a:t>
            </a:r>
            <a:r>
              <a:rPr lang="en-US" sz="2000" b="1" dirty="0">
                <a:solidFill>
                  <a:srgbClr val="0000CC"/>
                </a:solidFill>
              </a:rPr>
              <a:t>Mgt </a:t>
            </a:r>
            <a:r>
              <a:rPr lang="en-US" sz="2000" b="1" dirty="0" smtClean="0">
                <a:solidFill>
                  <a:srgbClr val="0000CC"/>
                </a:solidFill>
              </a:rPr>
              <a:t>Plan</a:t>
            </a:r>
            <a:endParaRPr lang="en-US" sz="2000" b="1" dirty="0">
              <a:solidFill>
                <a:srgbClr val="0000CC"/>
              </a:solidFill>
            </a:endParaRPr>
          </a:p>
        </p:txBody>
      </p:sp>
      <p:sp>
        <p:nvSpPr>
          <p:cNvPr id="32" name="Freeform 31"/>
          <p:cNvSpPr>
            <a:spLocks noChangeAspect="1"/>
          </p:cNvSpPr>
          <p:nvPr/>
        </p:nvSpPr>
        <p:spPr>
          <a:xfrm>
            <a:off x="890954" y="1072664"/>
            <a:ext cx="836307" cy="1260231"/>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Freeform 15"/>
          <p:cNvSpPr>
            <a:spLocks noChangeAspect="1"/>
          </p:cNvSpPr>
          <p:nvPr/>
        </p:nvSpPr>
        <p:spPr>
          <a:xfrm rot="5400000">
            <a:off x="1364219" y="3247688"/>
            <a:ext cx="1889330" cy="1103094"/>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TextBox 16"/>
          <p:cNvSpPr txBox="1"/>
          <p:nvPr/>
        </p:nvSpPr>
        <p:spPr>
          <a:xfrm>
            <a:off x="914399" y="4842993"/>
            <a:ext cx="8175404" cy="1015663"/>
          </a:xfrm>
          <a:prstGeom prst="rect">
            <a:avLst/>
          </a:prstGeom>
          <a:noFill/>
        </p:spPr>
        <p:txBody>
          <a:bodyPr wrap="square" rtlCol="0">
            <a:spAutoFit/>
          </a:bodyPr>
          <a:lstStyle/>
          <a:p>
            <a:pPr marL="234950" indent="-234950">
              <a:buSzPct val="100000"/>
              <a:buFont typeface="Arial" panose="020B0604020202020204" pitchFamily="34" charset="0"/>
              <a:buChar char="•"/>
            </a:pPr>
            <a:r>
              <a:rPr lang="en-US" sz="2000" b="1" dirty="0">
                <a:solidFill>
                  <a:srgbClr val="0000CC"/>
                </a:solidFill>
              </a:rPr>
              <a:t>Project Staff Assignments </a:t>
            </a:r>
            <a:r>
              <a:rPr lang="en-US" sz="2000" b="1" dirty="0"/>
              <a:t>(from the </a:t>
            </a:r>
            <a:r>
              <a:rPr lang="en-US" sz="2000" b="1" i="1" dirty="0"/>
              <a:t>Acquire Proj Team</a:t>
            </a:r>
            <a:r>
              <a:rPr lang="en-US" sz="2000" b="1" dirty="0"/>
              <a:t> process)</a:t>
            </a:r>
          </a:p>
          <a:p>
            <a:pPr marL="234950" indent="-234950">
              <a:buSzPct val="100000"/>
              <a:buFont typeface="Arial" panose="020B0604020202020204" pitchFamily="34" charset="0"/>
              <a:buChar char="•"/>
            </a:pPr>
            <a:r>
              <a:rPr lang="en-US" sz="2000" b="1" dirty="0" smtClean="0">
                <a:solidFill>
                  <a:srgbClr val="0000CC"/>
                </a:solidFill>
              </a:rPr>
              <a:t>Team Performance Assessments</a:t>
            </a:r>
            <a:r>
              <a:rPr lang="en-US" sz="2000" b="1" dirty="0">
                <a:solidFill>
                  <a:srgbClr val="0000CC"/>
                </a:solidFill>
              </a:rPr>
              <a:t> </a:t>
            </a:r>
            <a:r>
              <a:rPr lang="en-US" sz="2000" b="1" dirty="0"/>
              <a:t>(from the Develop</a:t>
            </a:r>
            <a:r>
              <a:rPr lang="en-US" sz="2000" b="1" i="1" dirty="0"/>
              <a:t> Proj Team</a:t>
            </a:r>
            <a:r>
              <a:rPr lang="en-US" sz="2000" b="1" dirty="0"/>
              <a:t> process)</a:t>
            </a:r>
            <a:endParaRPr lang="en-US" sz="2000" b="1" dirty="0" smtClean="0"/>
          </a:p>
          <a:p>
            <a:pPr marL="234950" indent="-234950">
              <a:buSzPct val="100000"/>
              <a:buFont typeface="Arial" panose="020B0604020202020204" pitchFamily="34" charset="0"/>
              <a:buChar char="•"/>
            </a:pPr>
            <a:r>
              <a:rPr lang="en-US" sz="2000" b="1" dirty="0" smtClean="0">
                <a:solidFill>
                  <a:srgbClr val="0000CC"/>
                </a:solidFill>
              </a:rPr>
              <a:t>Issue Log </a:t>
            </a:r>
            <a:r>
              <a:rPr lang="en-US" sz="2000" b="1" dirty="0" smtClean="0"/>
              <a:t>(from the </a:t>
            </a:r>
            <a:r>
              <a:rPr lang="en-US" sz="2000" b="1" i="1" dirty="0" smtClean="0"/>
              <a:t>Manage Stakeholder Engagement)</a:t>
            </a:r>
            <a:endParaRPr lang="en-US" sz="2000" b="1" dirty="0"/>
          </a:p>
        </p:txBody>
      </p:sp>
      <p:sp>
        <p:nvSpPr>
          <p:cNvPr id="23" name="TextBox 22"/>
          <p:cNvSpPr txBox="1"/>
          <p:nvPr/>
        </p:nvSpPr>
        <p:spPr>
          <a:xfrm>
            <a:off x="1963616" y="6049052"/>
            <a:ext cx="5225561" cy="369332"/>
          </a:xfrm>
          <a:prstGeom prst="rect">
            <a:avLst/>
          </a:prstGeom>
          <a:noFill/>
        </p:spPr>
        <p:txBody>
          <a:bodyPr wrap="square" rtlCol="0">
            <a:spAutoFit/>
          </a:bodyPr>
          <a:lstStyle/>
          <a:p>
            <a:pPr marL="280988" indent="-280988" algn="ctr"/>
            <a:r>
              <a:rPr lang="en-US" dirty="0" smtClean="0">
                <a:solidFill>
                  <a:prstClr val="black"/>
                </a:solidFill>
              </a:rPr>
              <a:t>*:	from the </a:t>
            </a:r>
            <a:r>
              <a:rPr lang="en-US" i="1" dirty="0">
                <a:solidFill>
                  <a:prstClr val="black"/>
                </a:solidFill>
              </a:rPr>
              <a:t>Monitor &amp; </a:t>
            </a:r>
            <a:r>
              <a:rPr lang="en-US" i="1" dirty="0" smtClean="0">
                <a:solidFill>
                  <a:prstClr val="black"/>
                </a:solidFill>
              </a:rPr>
              <a:t>Control Project Work  </a:t>
            </a:r>
            <a:r>
              <a:rPr lang="en-US" dirty="0" smtClean="0">
                <a:solidFill>
                  <a:prstClr val="black"/>
                </a:solidFill>
              </a:rPr>
              <a:t>process</a:t>
            </a:r>
            <a:endParaRPr lang="en-US" dirty="0">
              <a:solidFill>
                <a:prstClr val="black"/>
              </a:solidFill>
            </a:endParaRPr>
          </a:p>
        </p:txBody>
      </p:sp>
      <p:sp>
        <p:nvSpPr>
          <p:cNvPr id="4" name="Footer Placeholder 3"/>
          <p:cNvSpPr>
            <a:spLocks noGrp="1"/>
          </p:cNvSpPr>
          <p:nvPr>
            <p:ph type="ftr" sz="quarter" idx="11"/>
          </p:nvPr>
        </p:nvSpPr>
        <p:spPr>
          <a:xfrm>
            <a:off x="0" y="6492875"/>
            <a:ext cx="1084473" cy="365125"/>
          </a:xfrm>
        </p:spPr>
        <p:txBody>
          <a:bodyPr/>
          <a:lstStyle/>
          <a:p>
            <a:r>
              <a:rPr lang="en-US" dirty="0" err="1" smtClean="0">
                <a:solidFill>
                  <a:prstClr val="black"/>
                </a:solidFill>
              </a:rPr>
              <a:t>MEhsanSaeed</a:t>
            </a:r>
            <a:endParaRPr lang="en-US" dirty="0">
              <a:solidFill>
                <a:prstClr val="black"/>
              </a:solidFill>
            </a:endParaRPr>
          </a:p>
        </p:txBody>
      </p:sp>
      <p:sp>
        <p:nvSpPr>
          <p:cNvPr id="5" name="TextBox 4"/>
          <p:cNvSpPr txBox="1"/>
          <p:nvPr/>
        </p:nvSpPr>
        <p:spPr>
          <a:xfrm>
            <a:off x="1084473" y="2984920"/>
            <a:ext cx="1023037" cy="461665"/>
          </a:xfrm>
          <a:prstGeom prst="rect">
            <a:avLst/>
          </a:prstGeom>
          <a:noFill/>
        </p:spPr>
        <p:txBody>
          <a:bodyPr wrap="none" rtlCol="0">
            <a:spAutoFit/>
          </a:bodyPr>
          <a:lstStyle/>
          <a:p>
            <a:r>
              <a:rPr lang="en-US" sz="2400" b="1" dirty="0">
                <a:solidFill>
                  <a:srgbClr val="0000CC"/>
                </a:solidFill>
              </a:rPr>
              <a:t>WPR</a:t>
            </a:r>
            <a:r>
              <a:rPr lang="en-US" sz="2400" dirty="0">
                <a:solidFill>
                  <a:prstClr val="black"/>
                </a:solidFill>
              </a:rPr>
              <a:t>* </a:t>
            </a:r>
            <a:endParaRPr lang="en-US" dirty="0"/>
          </a:p>
        </p:txBody>
      </p:sp>
      <p:sp>
        <p:nvSpPr>
          <p:cNvPr id="30" name="TextBox 29"/>
          <p:cNvSpPr txBox="1"/>
          <p:nvPr/>
        </p:nvSpPr>
        <p:spPr>
          <a:xfrm>
            <a:off x="589239" y="2870593"/>
            <a:ext cx="662361" cy="646331"/>
          </a:xfrm>
          <a:prstGeom prst="rect">
            <a:avLst/>
          </a:prstGeom>
          <a:noFill/>
        </p:spPr>
        <p:txBody>
          <a:bodyPr wrap="none" rtlCol="0">
            <a:spAutoFit/>
          </a:bodyPr>
          <a:lstStyle/>
          <a:p>
            <a:r>
              <a:rPr lang="en-US" sz="3600" b="1" dirty="0" smtClean="0">
                <a:solidFill>
                  <a:srgbClr val="FF0000"/>
                </a:solidFill>
                <a:latin typeface="Verdana Ref" panose="020B0604030504040204" pitchFamily="34" charset="0"/>
              </a:rPr>
              <a:t>X</a:t>
            </a:r>
            <a:r>
              <a:rPr lang="en-US" sz="3600" dirty="0" smtClean="0">
                <a:solidFill>
                  <a:srgbClr val="FF0000"/>
                </a:solidFill>
                <a:latin typeface="Verdana Ref" panose="020B0604030504040204" pitchFamily="34" charset="0"/>
              </a:rPr>
              <a:t> </a:t>
            </a:r>
            <a:endParaRPr lang="en-US" sz="3600" dirty="0">
              <a:solidFill>
                <a:srgbClr val="FF0000"/>
              </a:solidFill>
              <a:latin typeface="Verdana Ref" panose="020B0604030504040204" pitchFamily="34" charset="0"/>
            </a:endParaRPr>
          </a:p>
        </p:txBody>
      </p:sp>
      <p:sp>
        <p:nvSpPr>
          <p:cNvPr id="31" name="TextBox 30"/>
          <p:cNvSpPr txBox="1"/>
          <p:nvPr/>
        </p:nvSpPr>
        <p:spPr>
          <a:xfrm>
            <a:off x="1066800" y="3978424"/>
            <a:ext cx="662361" cy="646331"/>
          </a:xfrm>
          <a:prstGeom prst="rect">
            <a:avLst/>
          </a:prstGeom>
          <a:noFill/>
        </p:spPr>
        <p:txBody>
          <a:bodyPr wrap="none" rtlCol="0">
            <a:spAutoFit/>
          </a:bodyPr>
          <a:lstStyle/>
          <a:p>
            <a:r>
              <a:rPr lang="en-US" sz="3600" b="1" dirty="0" smtClean="0">
                <a:solidFill>
                  <a:srgbClr val="FF0000"/>
                </a:solidFill>
                <a:latin typeface="Verdana Ref" panose="020B0604030504040204" pitchFamily="34" charset="0"/>
              </a:rPr>
              <a:t>X</a:t>
            </a:r>
            <a:r>
              <a:rPr lang="en-US" sz="3600" dirty="0" smtClean="0">
                <a:solidFill>
                  <a:srgbClr val="FF0000"/>
                </a:solidFill>
                <a:latin typeface="Verdana Ref" panose="020B0604030504040204" pitchFamily="34" charset="0"/>
              </a:rPr>
              <a:t> </a:t>
            </a:r>
            <a:endParaRPr lang="en-US" sz="3600" dirty="0">
              <a:solidFill>
                <a:srgbClr val="FF0000"/>
              </a:solidFill>
              <a:latin typeface="Verdana Ref" panose="020B0604030504040204" pitchFamily="34" charset="0"/>
            </a:endParaRPr>
          </a:p>
        </p:txBody>
      </p:sp>
      <p:sp>
        <p:nvSpPr>
          <p:cNvPr id="33" name="TextBox 32"/>
          <p:cNvSpPr txBox="1"/>
          <p:nvPr/>
        </p:nvSpPr>
        <p:spPr>
          <a:xfrm>
            <a:off x="8692652" y="3382109"/>
            <a:ext cx="662361" cy="646331"/>
          </a:xfrm>
          <a:prstGeom prst="rect">
            <a:avLst/>
          </a:prstGeom>
          <a:noFill/>
        </p:spPr>
        <p:txBody>
          <a:bodyPr wrap="none" rtlCol="0">
            <a:spAutoFit/>
          </a:bodyPr>
          <a:lstStyle/>
          <a:p>
            <a:r>
              <a:rPr lang="en-US" sz="3600" b="1" dirty="0" smtClean="0">
                <a:solidFill>
                  <a:srgbClr val="FF0000"/>
                </a:solidFill>
                <a:latin typeface="Verdana Ref" panose="020B0604030504040204" pitchFamily="34" charset="0"/>
              </a:rPr>
              <a:t>X</a:t>
            </a:r>
            <a:r>
              <a:rPr lang="en-US" sz="3600" dirty="0" smtClean="0">
                <a:solidFill>
                  <a:srgbClr val="FF0000"/>
                </a:solidFill>
                <a:latin typeface="Verdana Ref" panose="020B0604030504040204" pitchFamily="34" charset="0"/>
              </a:rPr>
              <a:t> </a:t>
            </a:r>
            <a:endParaRPr lang="en-US" sz="3600" dirty="0">
              <a:solidFill>
                <a:srgbClr val="FF0000"/>
              </a:solidFill>
              <a:latin typeface="Verdana Ref" panose="020B0604030504040204" pitchFamily="34" charset="0"/>
            </a:endParaRPr>
          </a:p>
        </p:txBody>
      </p:sp>
    </p:spTree>
    <p:extLst>
      <p:ext uri="{BB962C8B-B14F-4D97-AF65-F5344CB8AC3E}">
        <p14:creationId xmlns:p14="http://schemas.microsoft.com/office/powerpoint/2010/main" val="22522160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childTnLst>
                          </p:cTn>
                        </p:par>
                        <p:par>
                          <p:cTn id="23" fill="hold">
                            <p:stCondLst>
                              <p:cond delay="500"/>
                            </p:stCondLst>
                            <p:childTnLst>
                              <p:par>
                                <p:cTn id="24" presetID="1"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up)">
                                      <p:cBhvr>
                                        <p:cTn id="30" dur="500"/>
                                        <p:tgtEl>
                                          <p:spTgt spid="16"/>
                                        </p:tgtEl>
                                      </p:cBhvr>
                                    </p:animEffect>
                                  </p:childTnLst>
                                </p:cTn>
                              </p:par>
                            </p:childTnLst>
                          </p:cTn>
                        </p:par>
                        <p:par>
                          <p:cTn id="31" fill="hold">
                            <p:stCondLst>
                              <p:cond delay="500"/>
                            </p:stCondLst>
                            <p:childTnLst>
                              <p:par>
                                <p:cTn id="32" presetID="1"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30"/>
                                        </p:tgtEl>
                                        <p:attrNameLst>
                                          <p:attrName>style.visibility</p:attrName>
                                        </p:attrNameLst>
                                      </p:cBhvr>
                                      <p:to>
                                        <p:strVal val="visible"/>
                                      </p:to>
                                    </p:set>
                                  </p:childTnLst>
                                </p:cTn>
                              </p:par>
                            </p:childTnLst>
                          </p:cTn>
                        </p:par>
                        <p:par>
                          <p:cTn id="38" fill="hold">
                            <p:stCondLst>
                              <p:cond delay="0"/>
                            </p:stCondLst>
                            <p:childTnLst>
                              <p:par>
                                <p:cTn id="39" presetID="10"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31"/>
                                        </p:tgtEl>
                                        <p:attrNameLst>
                                          <p:attrName>style.visibility</p:attrName>
                                        </p:attrNameLst>
                                      </p:cBhvr>
                                      <p:to>
                                        <p:strVal val="visible"/>
                                      </p:to>
                                    </p:set>
                                  </p:childTnLst>
                                </p:cTn>
                              </p:par>
                            </p:childTnLst>
                          </p:cTn>
                        </p:par>
                        <p:par>
                          <p:cTn id="50" fill="hold">
                            <p:stCondLst>
                              <p:cond delay="0"/>
                            </p:stCondLst>
                            <p:childTnLst>
                              <p:par>
                                <p:cTn id="51" presetID="1" presetClass="entr" presetSubtype="0"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P spid="15" grpId="0"/>
      <p:bldP spid="26" grpId="0"/>
      <p:bldP spid="32" grpId="0" animBg="1"/>
      <p:bldP spid="16" grpId="0" animBg="1"/>
      <p:bldP spid="17" grpId="0"/>
      <p:bldP spid="23" grpId="0"/>
      <p:bldP spid="5" grpId="0"/>
      <p:bldP spid="30" grpId="0"/>
      <p:bldP spid="31"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Manage Project Team Inputs … 1/2</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5</a:t>
            </a:fld>
            <a:endParaRPr lang="en-US" b="1" dirty="0">
              <a:solidFill>
                <a:prstClr val="black"/>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4209976410"/>
              </p:ext>
            </p:extLst>
          </p:nvPr>
        </p:nvGraphicFramePr>
        <p:xfrm>
          <a:off x="146538" y="627185"/>
          <a:ext cx="8845061" cy="5181600"/>
        </p:xfrm>
        <a:graphic>
          <a:graphicData uri="http://schemas.openxmlformats.org/drawingml/2006/table">
            <a:tbl>
              <a:tblPr firstRow="1" bandRow="1">
                <a:tableStyleId>{5940675A-B579-460E-94D1-54222C63F5DA}</a:tableStyleId>
              </a:tblPr>
              <a:tblGrid>
                <a:gridCol w="2172471"/>
                <a:gridCol w="6672590"/>
              </a:tblGrid>
              <a:tr h="457200">
                <a:tc>
                  <a:txBody>
                    <a:bodyPr/>
                    <a:lstStyle/>
                    <a:p>
                      <a:r>
                        <a:rPr lang="en-US" sz="2000" b="0" dirty="0" smtClean="0"/>
                        <a:t>Input</a:t>
                      </a:r>
                      <a:endParaRPr lang="en-US" sz="2000" b="0" dirty="0"/>
                    </a:p>
                  </a:txBody>
                  <a:tcPr marT="91440" marB="91440" anchor="b">
                    <a:solidFill>
                      <a:schemeClr val="bg1">
                        <a:lumMod val="85000"/>
                      </a:schemeClr>
                    </a:solidFill>
                  </a:tcPr>
                </a:tc>
                <a:tc>
                  <a:txBody>
                    <a:bodyPr/>
                    <a:lstStyle/>
                    <a:p>
                      <a:r>
                        <a:rPr lang="en-US" sz="2000" b="0" dirty="0" smtClean="0"/>
                        <a:t>Details</a:t>
                      </a:r>
                      <a:endParaRPr lang="en-US" sz="2000" b="0" dirty="0"/>
                    </a:p>
                  </a:txBody>
                  <a:tcPr marT="91440" marB="91440" anchor="b">
                    <a:solidFill>
                      <a:schemeClr val="bg1">
                        <a:lumMod val="85000"/>
                      </a:schemeClr>
                    </a:solidFill>
                  </a:tcPr>
                </a:tc>
              </a:tr>
              <a:tr h="457200">
                <a:tc>
                  <a:txBody>
                    <a:bodyPr/>
                    <a:lstStyle/>
                    <a:p>
                      <a:r>
                        <a:rPr lang="en-US" sz="2000" b="0" baseline="0" dirty="0" smtClean="0"/>
                        <a:t>HR Management Plan</a:t>
                      </a:r>
                      <a:endParaRPr lang="en-US" sz="2000" b="0" dirty="0"/>
                    </a:p>
                  </a:txBody>
                  <a:tcPr marT="91440" marB="91440"/>
                </a:tc>
                <a:tc>
                  <a:txBody>
                    <a:bodyPr/>
                    <a:lstStyle/>
                    <a:p>
                      <a:pPr marL="0" indent="0">
                        <a:buFont typeface="Arial" panose="020B0604020202020204" pitchFamily="34" charset="0"/>
                        <a:buNone/>
                      </a:pPr>
                      <a:r>
                        <a:rPr lang="en-US" sz="2000" b="0" kern="1200" dirty="0" smtClean="0">
                          <a:solidFill>
                            <a:schemeClr val="tx1"/>
                          </a:solidFill>
                          <a:latin typeface="+mn-lt"/>
                          <a:ea typeface="+mn-ea"/>
                          <a:cs typeface="+mn-cs"/>
                        </a:rPr>
                        <a:t>How the Project HR should be defined, staffed, managed, controlled, and eventually released</a:t>
                      </a:r>
                      <a:endParaRPr lang="en-US" sz="2000" b="0" dirty="0"/>
                    </a:p>
                  </a:txBody>
                  <a:tcPr marT="91440" marB="91440"/>
                </a:tc>
              </a:tr>
              <a:tr h="472440">
                <a:tc>
                  <a:txBody>
                    <a:bodyPr/>
                    <a:lstStyle/>
                    <a:p>
                      <a:r>
                        <a:rPr lang="en-US" sz="2000" b="0" dirty="0" smtClean="0"/>
                        <a:t>Proj Staff Assignments</a:t>
                      </a:r>
                      <a:endParaRPr lang="en-US" sz="2000" b="0" dirty="0"/>
                    </a:p>
                  </a:txBody>
                  <a:tcPr marT="91440" marB="91440"/>
                </a:tc>
                <a:tc>
                  <a:txBody>
                    <a:bodyPr/>
                    <a:lstStyle/>
                    <a:p>
                      <a:r>
                        <a:rPr lang="en-US" sz="2000" b="0" kern="1200" dirty="0" smtClean="0">
                          <a:solidFill>
                            <a:schemeClr val="tx1"/>
                          </a:solidFill>
                          <a:latin typeface="+mn-lt"/>
                          <a:ea typeface="+mn-ea"/>
                          <a:cs typeface="+mn-cs"/>
                        </a:rPr>
                        <a:t>Documentation which lists project team members and their assignments</a:t>
                      </a:r>
                    </a:p>
                  </a:txBody>
                  <a:tcPr marT="91440" marB="91440"/>
                </a:tc>
              </a:tr>
              <a:tr h="729343">
                <a:tc>
                  <a:txBody>
                    <a:bodyPr/>
                    <a:lstStyle/>
                    <a:p>
                      <a:r>
                        <a:rPr lang="en-US" sz="2000" b="0" dirty="0" smtClean="0"/>
                        <a:t>Team Performance Assessments</a:t>
                      </a:r>
                      <a:endParaRPr lang="en-US" sz="2000" b="0" dirty="0"/>
                    </a:p>
                  </a:txBody>
                  <a:tcPr marT="91440" marB="91440"/>
                </a:tc>
                <a:tc>
                  <a:txBody>
                    <a:bodyPr/>
                    <a:lstStyle/>
                    <a:p>
                      <a:pPr marL="173038" indent="-173038">
                        <a:buFont typeface="Arial" panose="020B0604020202020204" pitchFamily="34" charset="0"/>
                        <a:buChar char="•"/>
                      </a:pPr>
                      <a:r>
                        <a:rPr lang="en-US" sz="2000" b="0" kern="1200" dirty="0" smtClean="0">
                          <a:solidFill>
                            <a:schemeClr val="tx1"/>
                          </a:solidFill>
                          <a:latin typeface="+mn-lt"/>
                          <a:ea typeface="+mn-ea"/>
                          <a:cs typeface="+mn-cs"/>
                        </a:rPr>
                        <a:t>The project management team makes ongoing formal or informal assessments of the project team’s performance</a:t>
                      </a:r>
                    </a:p>
                    <a:p>
                      <a:pPr marL="173038" indent="-173038">
                        <a:buFont typeface="Arial" panose="020B0604020202020204" pitchFamily="34" charset="0"/>
                        <a:buChar char="•"/>
                      </a:pPr>
                      <a:r>
                        <a:rPr lang="en-US" sz="2000" b="0" kern="1200" dirty="0" smtClean="0">
                          <a:solidFill>
                            <a:schemeClr val="tx1"/>
                          </a:solidFill>
                          <a:latin typeface="+mn-lt"/>
                          <a:ea typeface="+mn-ea"/>
                          <a:cs typeface="+mn-cs"/>
                        </a:rPr>
                        <a:t>By continually assessing the project team’s performance, actions can be taken to resolve issues, modify communication, address conflict, and improve team interaction</a:t>
                      </a:r>
                    </a:p>
                  </a:txBody>
                  <a:tcPr marT="91440" marB="91440"/>
                </a:tc>
              </a:tr>
              <a:tr h="729343">
                <a:tc>
                  <a:txBody>
                    <a:bodyPr/>
                    <a:lstStyle/>
                    <a:p>
                      <a:r>
                        <a:rPr lang="en-US" sz="2000" b="0" dirty="0" smtClean="0"/>
                        <a:t>Issue</a:t>
                      </a:r>
                      <a:r>
                        <a:rPr lang="en-US" sz="2000" b="0" baseline="0" dirty="0" smtClean="0"/>
                        <a:t> Log</a:t>
                      </a:r>
                    </a:p>
                    <a:p>
                      <a:r>
                        <a:rPr lang="en-US" sz="2000" b="0" i="1" baseline="0" dirty="0" smtClean="0"/>
                        <a:t>(specimen on next slide)</a:t>
                      </a:r>
                      <a:endParaRPr lang="en-US" sz="2000" b="0" i="1" dirty="0"/>
                    </a:p>
                  </a:txBody>
                  <a:tcPr marT="91440" marB="91440"/>
                </a:tc>
                <a:tc>
                  <a:txBody>
                    <a:bodyPr/>
                    <a:lstStyle/>
                    <a:p>
                      <a:pPr marL="0" indent="0">
                        <a:buFont typeface="Arial" panose="020B0604020202020204" pitchFamily="34" charset="0"/>
                        <a:buNone/>
                      </a:pPr>
                      <a:r>
                        <a:rPr lang="en-US" sz="2000" b="0" kern="1200" dirty="0" smtClean="0">
                          <a:solidFill>
                            <a:schemeClr val="tx1"/>
                          </a:solidFill>
                          <a:latin typeface="+mn-lt"/>
                          <a:ea typeface="+mn-ea"/>
                          <a:cs typeface="+mn-cs"/>
                        </a:rPr>
                        <a:t>A </a:t>
                      </a:r>
                      <a:r>
                        <a:rPr lang="en-US" sz="2000" b="0" u="sng" kern="1200" dirty="0" smtClean="0">
                          <a:solidFill>
                            <a:schemeClr val="tx1"/>
                          </a:solidFill>
                          <a:latin typeface="+mn-lt"/>
                          <a:ea typeface="+mn-ea"/>
                          <a:cs typeface="+mn-cs"/>
                        </a:rPr>
                        <a:t>project document</a:t>
                      </a:r>
                      <a:r>
                        <a:rPr lang="en-US" sz="2000" b="0" kern="1200" dirty="0" smtClean="0">
                          <a:solidFill>
                            <a:schemeClr val="tx1"/>
                          </a:solidFill>
                          <a:latin typeface="+mn-lt"/>
                          <a:ea typeface="+mn-ea"/>
                          <a:cs typeface="+mn-cs"/>
                        </a:rPr>
                        <a:t> used to document and monitor elements under discussion or in dispute between project Stakeholders</a:t>
                      </a:r>
                      <a:endParaRPr lang="en-US" sz="2000" b="0" kern="1200" dirty="0">
                        <a:solidFill>
                          <a:schemeClr val="tx1"/>
                        </a:solidFill>
                        <a:latin typeface="+mn-lt"/>
                        <a:ea typeface="+mn-ea"/>
                        <a:cs typeface="+mn-cs"/>
                      </a:endParaRPr>
                    </a:p>
                  </a:txBody>
                  <a:tcPr marT="91440" marB="91440"/>
                </a:tc>
              </a:tr>
            </a:tbl>
          </a:graphicData>
        </a:graphic>
      </p:graphicFrame>
      <p:sp>
        <p:nvSpPr>
          <p:cNvPr id="6" name="Footer Placeholder 3"/>
          <p:cNvSpPr>
            <a:spLocks noGrp="1"/>
          </p:cNvSpPr>
          <p:nvPr>
            <p:ph type="ftr" sz="quarter" idx="11"/>
          </p:nvPr>
        </p:nvSpPr>
        <p:spPr>
          <a:xfrm>
            <a:off x="-11723" y="6545629"/>
            <a:ext cx="1084473"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37489290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007532139"/>
              </p:ext>
            </p:extLst>
          </p:nvPr>
        </p:nvGraphicFramePr>
        <p:xfrm>
          <a:off x="76200" y="4853490"/>
          <a:ext cx="8985735" cy="1775910"/>
        </p:xfrm>
        <a:graphic>
          <a:graphicData uri="http://schemas.openxmlformats.org/drawingml/2006/table">
            <a:tbl>
              <a:tblPr firstRow="1" bandRow="1">
                <a:tableStyleId>{5C22544A-7EE6-4342-B048-85BDC9FD1C3A}</a:tableStyleId>
              </a:tblPr>
              <a:tblGrid>
                <a:gridCol w="533400"/>
                <a:gridCol w="2209800"/>
                <a:gridCol w="685800"/>
                <a:gridCol w="838200"/>
                <a:gridCol w="914400"/>
                <a:gridCol w="990600"/>
                <a:gridCol w="914400"/>
                <a:gridCol w="900720"/>
                <a:gridCol w="998415"/>
              </a:tblGrid>
              <a:tr h="562670">
                <a:tc>
                  <a:txBody>
                    <a:bodyPr/>
                    <a:lstStyle/>
                    <a:p>
                      <a:r>
                        <a:rPr lang="en-US" sz="1600" b="1" dirty="0" smtClean="0"/>
                        <a:t>Issue #</a:t>
                      </a:r>
                      <a:endParaRPr lang="en-US" sz="1600" b="1" dirty="0"/>
                    </a:p>
                  </a:txBody>
                  <a:tcPr marL="36576" marR="36576"/>
                </a:tc>
                <a:tc>
                  <a:txBody>
                    <a:bodyPr/>
                    <a:lstStyle/>
                    <a:p>
                      <a:r>
                        <a:rPr lang="en-US" sz="1600" b="1" dirty="0" smtClean="0"/>
                        <a:t>Issue</a:t>
                      </a:r>
                      <a:endParaRPr lang="en-US" sz="1600" b="1" dirty="0"/>
                    </a:p>
                  </a:txBody>
                  <a:tcPr marL="36576" marR="36576"/>
                </a:tc>
                <a:tc>
                  <a:txBody>
                    <a:bodyPr/>
                    <a:lstStyle/>
                    <a:p>
                      <a:r>
                        <a:rPr lang="en-US" sz="1600" b="1" dirty="0" smtClean="0"/>
                        <a:t>Date</a:t>
                      </a:r>
                      <a:endParaRPr lang="en-US" sz="1600" b="1" dirty="0"/>
                    </a:p>
                  </a:txBody>
                  <a:tcPr marL="36576" marR="36576"/>
                </a:tc>
                <a:tc>
                  <a:txBody>
                    <a:bodyPr/>
                    <a:lstStyle/>
                    <a:p>
                      <a:r>
                        <a:rPr lang="en-US" sz="1600" b="1" dirty="0" smtClean="0"/>
                        <a:t>Raised by</a:t>
                      </a:r>
                      <a:endParaRPr lang="en-US" sz="1600" b="1" dirty="0"/>
                    </a:p>
                  </a:txBody>
                  <a:tcPr marL="36576" marR="36576"/>
                </a:tc>
                <a:tc>
                  <a:txBody>
                    <a:bodyPr/>
                    <a:lstStyle/>
                    <a:p>
                      <a:r>
                        <a:rPr lang="en-US" sz="1600" b="1" dirty="0" smtClean="0"/>
                        <a:t>Person Assigned</a:t>
                      </a:r>
                      <a:endParaRPr lang="en-US" sz="1600" b="1" dirty="0"/>
                    </a:p>
                  </a:txBody>
                  <a:tcPr marL="36576" marR="36576"/>
                </a:tc>
                <a:tc>
                  <a:txBody>
                    <a:bodyPr/>
                    <a:lstStyle/>
                    <a:p>
                      <a:r>
                        <a:rPr lang="en-US" sz="1600" b="1" dirty="0" smtClean="0"/>
                        <a:t>Resolution Due Date</a:t>
                      </a:r>
                      <a:endParaRPr lang="en-US" sz="1600" b="1" dirty="0"/>
                    </a:p>
                  </a:txBody>
                  <a:tcPr marL="36576" marR="36576"/>
                </a:tc>
                <a:tc>
                  <a:txBody>
                    <a:bodyPr/>
                    <a:lstStyle/>
                    <a:p>
                      <a:r>
                        <a:rPr lang="en-US" sz="1600" b="1" dirty="0" smtClean="0"/>
                        <a:t>Status </a:t>
                      </a:r>
                      <a:endParaRPr lang="en-US" sz="1600" b="1" dirty="0"/>
                    </a:p>
                  </a:txBody>
                  <a:tcPr marL="36576" marR="36576"/>
                </a:tc>
                <a:tc>
                  <a:txBody>
                    <a:bodyPr/>
                    <a:lstStyle/>
                    <a:p>
                      <a:r>
                        <a:rPr lang="en-US" sz="1600" b="1" dirty="0" smtClean="0"/>
                        <a:t>Date Resolved</a:t>
                      </a:r>
                      <a:endParaRPr lang="en-US" sz="1600" b="1" dirty="0"/>
                    </a:p>
                  </a:txBody>
                  <a:tcPr marL="36576" marR="36576"/>
                </a:tc>
                <a:tc>
                  <a:txBody>
                    <a:bodyPr/>
                    <a:lstStyle/>
                    <a:p>
                      <a:r>
                        <a:rPr lang="en-US" sz="1600" b="1" dirty="0" smtClean="0"/>
                        <a:t>Resolution</a:t>
                      </a:r>
                      <a:endParaRPr lang="en-US" sz="1600" b="1" dirty="0"/>
                    </a:p>
                  </a:txBody>
                  <a:tcPr marL="36576" marR="36576"/>
                </a:tc>
              </a:tr>
              <a:tr h="398930">
                <a:tc>
                  <a:txBody>
                    <a:bodyPr/>
                    <a:lstStyle/>
                    <a:p>
                      <a:endParaRPr lang="en-US" sz="1600" b="1"/>
                    </a:p>
                  </a:txBody>
                  <a:tcPr marL="36576" marR="36576"/>
                </a:tc>
                <a:tc>
                  <a:txBody>
                    <a:bodyPr/>
                    <a:lstStyle/>
                    <a:p>
                      <a:endParaRPr lang="en-US" sz="1600" b="1"/>
                    </a:p>
                  </a:txBody>
                  <a:tcPr marL="36576" marR="36576"/>
                </a:tc>
                <a:tc>
                  <a:txBody>
                    <a:bodyPr/>
                    <a:lstStyle/>
                    <a:p>
                      <a:endParaRPr lang="en-US" sz="1600" b="1"/>
                    </a:p>
                  </a:txBody>
                  <a:tcPr marL="36576" marR="36576"/>
                </a:tc>
                <a:tc>
                  <a:txBody>
                    <a:bodyPr/>
                    <a:lstStyle/>
                    <a:p>
                      <a:endParaRPr lang="en-US" sz="1600" b="1"/>
                    </a:p>
                  </a:txBody>
                  <a:tcPr marL="36576" marR="36576"/>
                </a:tc>
                <a:tc>
                  <a:txBody>
                    <a:bodyPr/>
                    <a:lstStyle/>
                    <a:p>
                      <a:endParaRPr lang="en-US" sz="1600" b="1"/>
                    </a:p>
                  </a:txBody>
                  <a:tcPr marL="36576" marR="36576"/>
                </a:tc>
                <a:tc>
                  <a:txBody>
                    <a:bodyPr/>
                    <a:lstStyle/>
                    <a:p>
                      <a:endParaRPr lang="en-US" sz="1600" b="1"/>
                    </a:p>
                  </a:txBody>
                  <a:tcPr marL="36576" marR="36576"/>
                </a:tc>
                <a:tc>
                  <a:txBody>
                    <a:bodyPr/>
                    <a:lstStyle/>
                    <a:p>
                      <a:endParaRPr lang="en-US" sz="1600" b="1"/>
                    </a:p>
                  </a:txBody>
                  <a:tcPr marL="36576" marR="36576"/>
                </a:tc>
                <a:tc>
                  <a:txBody>
                    <a:bodyPr/>
                    <a:lstStyle/>
                    <a:p>
                      <a:endParaRPr lang="en-US" sz="1600" b="1"/>
                    </a:p>
                  </a:txBody>
                  <a:tcPr marL="36576" marR="36576"/>
                </a:tc>
                <a:tc>
                  <a:txBody>
                    <a:bodyPr/>
                    <a:lstStyle/>
                    <a:p>
                      <a:endParaRPr lang="en-US" sz="1600" b="1" dirty="0"/>
                    </a:p>
                  </a:txBody>
                  <a:tcPr marL="36576" marR="36576"/>
                </a:tc>
              </a:tr>
              <a:tr h="398930">
                <a:tc>
                  <a:txBody>
                    <a:bodyPr/>
                    <a:lstStyle/>
                    <a:p>
                      <a:endParaRPr lang="en-US" sz="1600" b="1" dirty="0"/>
                    </a:p>
                  </a:txBody>
                  <a:tcPr marL="36576" marR="36576"/>
                </a:tc>
                <a:tc>
                  <a:txBody>
                    <a:bodyPr/>
                    <a:lstStyle/>
                    <a:p>
                      <a:endParaRPr lang="en-US" sz="1600" b="1"/>
                    </a:p>
                  </a:txBody>
                  <a:tcPr marL="36576" marR="36576"/>
                </a:tc>
                <a:tc>
                  <a:txBody>
                    <a:bodyPr/>
                    <a:lstStyle/>
                    <a:p>
                      <a:endParaRPr lang="en-US" sz="1600" b="1"/>
                    </a:p>
                  </a:txBody>
                  <a:tcPr marL="36576" marR="36576"/>
                </a:tc>
                <a:tc>
                  <a:txBody>
                    <a:bodyPr/>
                    <a:lstStyle/>
                    <a:p>
                      <a:endParaRPr lang="en-US" sz="1600" b="1"/>
                    </a:p>
                  </a:txBody>
                  <a:tcPr marL="36576" marR="36576"/>
                </a:tc>
                <a:tc>
                  <a:txBody>
                    <a:bodyPr/>
                    <a:lstStyle/>
                    <a:p>
                      <a:endParaRPr lang="en-US" sz="1600" b="1"/>
                    </a:p>
                  </a:txBody>
                  <a:tcPr marL="36576" marR="36576"/>
                </a:tc>
                <a:tc>
                  <a:txBody>
                    <a:bodyPr/>
                    <a:lstStyle/>
                    <a:p>
                      <a:endParaRPr lang="en-US" sz="1600" b="1"/>
                    </a:p>
                  </a:txBody>
                  <a:tcPr marL="36576" marR="36576"/>
                </a:tc>
                <a:tc>
                  <a:txBody>
                    <a:bodyPr/>
                    <a:lstStyle/>
                    <a:p>
                      <a:endParaRPr lang="en-US" sz="1600" b="1"/>
                    </a:p>
                  </a:txBody>
                  <a:tcPr marL="36576" marR="36576"/>
                </a:tc>
                <a:tc>
                  <a:txBody>
                    <a:bodyPr/>
                    <a:lstStyle/>
                    <a:p>
                      <a:endParaRPr lang="en-US" sz="1600" b="1"/>
                    </a:p>
                  </a:txBody>
                  <a:tcPr marL="36576" marR="36576"/>
                </a:tc>
                <a:tc>
                  <a:txBody>
                    <a:bodyPr/>
                    <a:lstStyle/>
                    <a:p>
                      <a:endParaRPr lang="en-US" sz="1600" b="1"/>
                    </a:p>
                  </a:txBody>
                  <a:tcPr marL="36576" marR="36576"/>
                </a:tc>
              </a:tr>
              <a:tr h="398930">
                <a:tc>
                  <a:txBody>
                    <a:bodyPr/>
                    <a:lstStyle/>
                    <a:p>
                      <a:endParaRPr lang="en-US" sz="1600" b="1"/>
                    </a:p>
                  </a:txBody>
                  <a:tcPr marL="36576" marR="36576"/>
                </a:tc>
                <a:tc>
                  <a:txBody>
                    <a:bodyPr/>
                    <a:lstStyle/>
                    <a:p>
                      <a:endParaRPr lang="en-US" sz="1600" b="1"/>
                    </a:p>
                  </a:txBody>
                  <a:tcPr marL="36576" marR="36576"/>
                </a:tc>
                <a:tc>
                  <a:txBody>
                    <a:bodyPr/>
                    <a:lstStyle/>
                    <a:p>
                      <a:endParaRPr lang="en-US" sz="1600" b="1"/>
                    </a:p>
                  </a:txBody>
                  <a:tcPr marL="36576" marR="36576"/>
                </a:tc>
                <a:tc>
                  <a:txBody>
                    <a:bodyPr/>
                    <a:lstStyle/>
                    <a:p>
                      <a:endParaRPr lang="en-US" sz="1600" b="1"/>
                    </a:p>
                  </a:txBody>
                  <a:tcPr marL="36576" marR="36576"/>
                </a:tc>
                <a:tc>
                  <a:txBody>
                    <a:bodyPr/>
                    <a:lstStyle/>
                    <a:p>
                      <a:endParaRPr lang="en-US" sz="1600" b="1"/>
                    </a:p>
                  </a:txBody>
                  <a:tcPr marL="36576" marR="36576"/>
                </a:tc>
                <a:tc>
                  <a:txBody>
                    <a:bodyPr/>
                    <a:lstStyle/>
                    <a:p>
                      <a:endParaRPr lang="en-US" sz="1600" b="1" dirty="0"/>
                    </a:p>
                  </a:txBody>
                  <a:tcPr marL="36576" marR="36576"/>
                </a:tc>
                <a:tc>
                  <a:txBody>
                    <a:bodyPr/>
                    <a:lstStyle/>
                    <a:p>
                      <a:endParaRPr lang="en-US" sz="1600" b="1"/>
                    </a:p>
                  </a:txBody>
                  <a:tcPr marL="36576" marR="36576"/>
                </a:tc>
                <a:tc>
                  <a:txBody>
                    <a:bodyPr/>
                    <a:lstStyle/>
                    <a:p>
                      <a:endParaRPr lang="en-US" sz="1600" b="1"/>
                    </a:p>
                  </a:txBody>
                  <a:tcPr marL="36576" marR="36576"/>
                </a:tc>
                <a:tc>
                  <a:txBody>
                    <a:bodyPr/>
                    <a:lstStyle/>
                    <a:p>
                      <a:endParaRPr lang="en-US" sz="1600" b="1" dirty="0"/>
                    </a:p>
                  </a:txBody>
                  <a:tcPr marL="36576" marR="36576"/>
                </a:tc>
              </a:tr>
            </a:tbl>
          </a:graphicData>
        </a:graphic>
      </p:graphicFrame>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Manage Project Team Inputs … 2/2</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6</a:t>
            </a:fld>
            <a:endParaRPr lang="en-US" b="1" dirty="0">
              <a:solidFill>
                <a:prstClr val="black"/>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2785704242"/>
              </p:ext>
            </p:extLst>
          </p:nvPr>
        </p:nvGraphicFramePr>
        <p:xfrm>
          <a:off x="146538" y="627185"/>
          <a:ext cx="8845061" cy="3901440"/>
        </p:xfrm>
        <a:graphic>
          <a:graphicData uri="http://schemas.openxmlformats.org/drawingml/2006/table">
            <a:tbl>
              <a:tblPr firstRow="1" bandRow="1">
                <a:tableStyleId>{5940675A-B579-460E-94D1-54222C63F5DA}</a:tableStyleId>
              </a:tblPr>
              <a:tblGrid>
                <a:gridCol w="1225062"/>
                <a:gridCol w="7619999"/>
              </a:tblGrid>
              <a:tr h="457200">
                <a:tc>
                  <a:txBody>
                    <a:bodyPr/>
                    <a:lstStyle/>
                    <a:p>
                      <a:r>
                        <a:rPr lang="en-US" sz="2000" b="0" dirty="0" smtClean="0"/>
                        <a:t>Input</a:t>
                      </a:r>
                      <a:endParaRPr lang="en-US" sz="2000" b="0" dirty="0"/>
                    </a:p>
                  </a:txBody>
                  <a:tcPr marT="91440" marB="91440" anchor="b">
                    <a:solidFill>
                      <a:schemeClr val="bg1">
                        <a:lumMod val="85000"/>
                      </a:schemeClr>
                    </a:solidFill>
                  </a:tcPr>
                </a:tc>
                <a:tc>
                  <a:txBody>
                    <a:bodyPr/>
                    <a:lstStyle/>
                    <a:p>
                      <a:r>
                        <a:rPr lang="en-US" sz="2000" b="0" dirty="0" smtClean="0"/>
                        <a:t>Details</a:t>
                      </a:r>
                      <a:endParaRPr lang="en-US" sz="2000" b="0" dirty="0"/>
                    </a:p>
                  </a:txBody>
                  <a:tcPr marT="91440" marB="91440" anchor="b">
                    <a:solidFill>
                      <a:schemeClr val="bg1">
                        <a:lumMod val="85000"/>
                      </a:schemeClr>
                    </a:solidFill>
                  </a:tcPr>
                </a:tc>
              </a:tr>
              <a:tr h="729343">
                <a:tc>
                  <a:txBody>
                    <a:bodyPr/>
                    <a:lstStyle/>
                    <a:p>
                      <a:r>
                        <a:rPr lang="en-US" sz="2000" b="0" dirty="0" smtClean="0"/>
                        <a:t>WPR</a:t>
                      </a:r>
                      <a:endParaRPr lang="en-US" sz="2000" b="0" dirty="0"/>
                    </a:p>
                  </a:txBody>
                  <a:tcPr marT="91440" marB="91440"/>
                </a:tc>
                <a:tc>
                  <a:txBody>
                    <a:bodyPr/>
                    <a:lstStyle/>
                    <a:p>
                      <a:r>
                        <a:rPr lang="en-US" sz="2000" b="0" kern="1200" dirty="0" smtClean="0">
                          <a:solidFill>
                            <a:schemeClr val="tx1"/>
                          </a:solidFill>
                          <a:latin typeface="+mn-lt"/>
                          <a:ea typeface="+mn-ea"/>
                          <a:cs typeface="+mn-cs"/>
                        </a:rPr>
                        <a:t>WPRs help determine future HR requirements, recognition and rewards from such performance areas as Performance areas as schedule control, cost control, quality control, and scope validation</a:t>
                      </a:r>
                      <a:endParaRPr lang="en-US" sz="2000" b="0" kern="1200" dirty="0">
                        <a:solidFill>
                          <a:schemeClr val="tx1"/>
                        </a:solidFill>
                        <a:latin typeface="+mn-lt"/>
                        <a:ea typeface="+mn-ea"/>
                        <a:cs typeface="+mn-cs"/>
                      </a:endParaRPr>
                    </a:p>
                  </a:txBody>
                  <a:tcPr marT="91440" marB="91440"/>
                </a:tc>
              </a:tr>
              <a:tr h="729343">
                <a:tc>
                  <a:txBody>
                    <a:bodyPr/>
                    <a:lstStyle/>
                    <a:p>
                      <a:r>
                        <a:rPr lang="en-US" sz="2000" b="0" dirty="0" smtClean="0"/>
                        <a:t>OPA</a:t>
                      </a:r>
                      <a:endParaRPr lang="en-US" sz="2000" b="0" dirty="0"/>
                    </a:p>
                  </a:txBody>
                  <a:tcPr marT="91440" marB="91440"/>
                </a:tc>
                <a:tc>
                  <a:txBody>
                    <a:bodyPr/>
                    <a:lstStyle/>
                    <a:p>
                      <a:r>
                        <a:rPr lang="en-US" sz="2000" b="0" kern="1200" dirty="0" smtClean="0">
                          <a:solidFill>
                            <a:schemeClr val="tx1"/>
                          </a:solidFill>
                          <a:latin typeface="+mn-lt"/>
                          <a:ea typeface="+mn-ea"/>
                          <a:cs typeface="+mn-cs"/>
                        </a:rPr>
                        <a:t>OPA</a:t>
                      </a:r>
                      <a:r>
                        <a:rPr lang="en-US" sz="2000" b="0" kern="1200" baseline="0" dirty="0" smtClean="0">
                          <a:solidFill>
                            <a:schemeClr val="tx1"/>
                          </a:solidFill>
                          <a:latin typeface="+mn-lt"/>
                          <a:ea typeface="+mn-ea"/>
                          <a:cs typeface="+mn-cs"/>
                        </a:rPr>
                        <a:t> that can influence </a:t>
                      </a:r>
                      <a:r>
                        <a:rPr lang="en-US" sz="2000" b="0" kern="1200" dirty="0" smtClean="0">
                          <a:solidFill>
                            <a:schemeClr val="tx1"/>
                          </a:solidFill>
                          <a:latin typeface="+mn-lt"/>
                          <a:ea typeface="+mn-ea"/>
                          <a:cs typeface="+mn-cs"/>
                        </a:rPr>
                        <a:t>MEC aspects of</a:t>
                      </a:r>
                      <a:r>
                        <a:rPr lang="en-US" sz="2000" b="0" kern="1200" baseline="0" dirty="0" smtClean="0">
                          <a:solidFill>
                            <a:schemeClr val="tx1"/>
                          </a:solidFill>
                          <a:latin typeface="+mn-lt"/>
                          <a:ea typeface="+mn-ea"/>
                          <a:cs typeface="+mn-cs"/>
                        </a:rPr>
                        <a:t> project HR:</a:t>
                      </a:r>
                      <a:endParaRPr lang="en-US" sz="2000" b="0" kern="1200" dirty="0" smtClean="0">
                        <a:solidFill>
                          <a:schemeClr val="tx1"/>
                        </a:solidFill>
                        <a:latin typeface="+mn-lt"/>
                        <a:ea typeface="+mn-ea"/>
                        <a:cs typeface="+mn-cs"/>
                      </a:endParaRPr>
                    </a:p>
                    <a:p>
                      <a:r>
                        <a:rPr lang="en-US" sz="2000" b="0" kern="1200" dirty="0" smtClean="0">
                          <a:solidFill>
                            <a:schemeClr val="tx1"/>
                          </a:solidFill>
                          <a:latin typeface="+mn-lt"/>
                          <a:ea typeface="+mn-ea"/>
                          <a:cs typeface="+mn-cs"/>
                        </a:rPr>
                        <a:t>• Certificates of appreciation,</a:t>
                      </a:r>
                    </a:p>
                    <a:p>
                      <a:r>
                        <a:rPr lang="en-US" sz="2000" b="0" kern="1200" dirty="0" smtClean="0">
                          <a:solidFill>
                            <a:schemeClr val="tx1"/>
                          </a:solidFill>
                          <a:latin typeface="+mn-lt"/>
                          <a:ea typeface="+mn-ea"/>
                          <a:cs typeface="+mn-cs"/>
                        </a:rPr>
                        <a:t>• Newsletters,</a:t>
                      </a:r>
                    </a:p>
                    <a:p>
                      <a:r>
                        <a:rPr lang="en-US" sz="2000" b="0" kern="1200" dirty="0" smtClean="0">
                          <a:solidFill>
                            <a:schemeClr val="tx1"/>
                          </a:solidFill>
                          <a:latin typeface="+mn-lt"/>
                          <a:ea typeface="+mn-ea"/>
                          <a:cs typeface="+mn-cs"/>
                        </a:rPr>
                        <a:t>• Websites,</a:t>
                      </a:r>
                    </a:p>
                    <a:p>
                      <a:r>
                        <a:rPr lang="en-US" sz="2000" b="0" kern="1200" dirty="0" smtClean="0">
                          <a:solidFill>
                            <a:schemeClr val="tx1"/>
                          </a:solidFill>
                          <a:latin typeface="+mn-lt"/>
                          <a:ea typeface="+mn-ea"/>
                          <a:cs typeface="+mn-cs"/>
                        </a:rPr>
                        <a:t>• Bonus structures,</a:t>
                      </a:r>
                    </a:p>
                    <a:p>
                      <a:r>
                        <a:rPr lang="en-US" sz="2000" b="0" kern="1200" dirty="0" smtClean="0">
                          <a:solidFill>
                            <a:schemeClr val="tx1"/>
                          </a:solidFill>
                          <a:latin typeface="+mn-lt"/>
                          <a:ea typeface="+mn-ea"/>
                          <a:cs typeface="+mn-cs"/>
                        </a:rPr>
                        <a:t>• Corporate apparel, and</a:t>
                      </a:r>
                    </a:p>
                    <a:p>
                      <a:r>
                        <a:rPr lang="en-US" sz="2000" b="0" kern="1200" dirty="0" smtClean="0">
                          <a:solidFill>
                            <a:schemeClr val="tx1"/>
                          </a:solidFill>
                          <a:latin typeface="+mn-lt"/>
                          <a:ea typeface="+mn-ea"/>
                          <a:cs typeface="+mn-cs"/>
                        </a:rPr>
                        <a:t>• Other organizational perquisites.</a:t>
                      </a:r>
                      <a:endParaRPr lang="en-US" sz="2000" b="0" kern="1200" dirty="0">
                        <a:solidFill>
                          <a:schemeClr val="tx1"/>
                        </a:solidFill>
                        <a:latin typeface="+mn-lt"/>
                        <a:ea typeface="+mn-ea"/>
                        <a:cs typeface="+mn-cs"/>
                      </a:endParaRPr>
                    </a:p>
                  </a:txBody>
                  <a:tcPr marT="91440" marB="91440"/>
                </a:tc>
              </a:tr>
            </a:tbl>
          </a:graphicData>
        </a:graphic>
      </p:graphicFrame>
      <p:sp>
        <p:nvSpPr>
          <p:cNvPr id="6" name="Footer Placeholder 3"/>
          <p:cNvSpPr>
            <a:spLocks noGrp="1"/>
          </p:cNvSpPr>
          <p:nvPr>
            <p:ph type="ftr" sz="quarter" idx="11"/>
          </p:nvPr>
        </p:nvSpPr>
        <p:spPr>
          <a:xfrm>
            <a:off x="0" y="65690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19848553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Manage Project Team Outputs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7</a:t>
            </a:fld>
            <a:endParaRPr lang="en-US" b="1" dirty="0">
              <a:solidFill>
                <a:prstClr val="black"/>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900100980"/>
              </p:ext>
            </p:extLst>
          </p:nvPr>
        </p:nvGraphicFramePr>
        <p:xfrm>
          <a:off x="146538" y="627185"/>
          <a:ext cx="8845061" cy="6096000"/>
        </p:xfrm>
        <a:graphic>
          <a:graphicData uri="http://schemas.openxmlformats.org/drawingml/2006/table">
            <a:tbl>
              <a:tblPr firstRow="1" bandRow="1">
                <a:tableStyleId>{5940675A-B579-460E-94D1-54222C63F5DA}</a:tableStyleId>
              </a:tblPr>
              <a:tblGrid>
                <a:gridCol w="2172471"/>
                <a:gridCol w="6672590"/>
              </a:tblGrid>
              <a:tr h="457200">
                <a:tc>
                  <a:txBody>
                    <a:bodyPr/>
                    <a:lstStyle/>
                    <a:p>
                      <a:r>
                        <a:rPr lang="en-US" sz="2000" b="0" dirty="0" smtClean="0"/>
                        <a:t>Input</a:t>
                      </a:r>
                      <a:endParaRPr lang="en-US" sz="2000" b="0" dirty="0"/>
                    </a:p>
                  </a:txBody>
                  <a:tcPr marT="91440" marB="91440" anchor="b">
                    <a:solidFill>
                      <a:schemeClr val="bg1">
                        <a:lumMod val="85000"/>
                      </a:schemeClr>
                    </a:solidFill>
                  </a:tcPr>
                </a:tc>
                <a:tc>
                  <a:txBody>
                    <a:bodyPr/>
                    <a:lstStyle/>
                    <a:p>
                      <a:r>
                        <a:rPr lang="en-US" sz="2000" b="0" dirty="0" smtClean="0"/>
                        <a:t>Details</a:t>
                      </a:r>
                      <a:endParaRPr lang="en-US" sz="2000" b="0" dirty="0"/>
                    </a:p>
                  </a:txBody>
                  <a:tcPr marT="91440" marB="91440" anchor="b">
                    <a:solidFill>
                      <a:schemeClr val="bg1">
                        <a:lumMod val="85000"/>
                      </a:schemeClr>
                    </a:solidFill>
                  </a:tcPr>
                </a:tc>
              </a:tr>
              <a:tr h="457200">
                <a:tc>
                  <a:txBody>
                    <a:bodyPr/>
                    <a:lstStyle/>
                    <a:p>
                      <a:r>
                        <a:rPr lang="en-US" sz="2000" b="0" baseline="0" dirty="0" smtClean="0"/>
                        <a:t>Change Request</a:t>
                      </a:r>
                      <a:endParaRPr lang="en-US" sz="2000" b="0" dirty="0"/>
                    </a:p>
                  </a:txBody>
                  <a:tcPr marT="91440" marB="91440"/>
                </a:tc>
                <a:tc>
                  <a:txBody>
                    <a:bodyPr/>
                    <a:lstStyle/>
                    <a:p>
                      <a:pPr marL="234950" indent="-234950">
                        <a:buFont typeface="Arial" panose="020B0604020202020204" pitchFamily="34" charset="0"/>
                        <a:buChar char="•"/>
                      </a:pPr>
                      <a:r>
                        <a:rPr lang="en-US" sz="2000" b="0" kern="1200" dirty="0" smtClean="0">
                          <a:solidFill>
                            <a:schemeClr val="tx1"/>
                          </a:solidFill>
                          <a:latin typeface="+mn-lt"/>
                          <a:ea typeface="+mn-ea"/>
                          <a:cs typeface="+mn-cs"/>
                        </a:rPr>
                        <a:t>Staffing changes:</a:t>
                      </a:r>
                    </a:p>
                    <a:p>
                      <a:pPr marL="457200" indent="-222250"/>
                      <a:r>
                        <a:rPr lang="en-US" sz="2000" b="0" kern="1200" dirty="0" smtClean="0">
                          <a:solidFill>
                            <a:schemeClr val="tx1"/>
                          </a:solidFill>
                          <a:latin typeface="+mn-lt"/>
                          <a:ea typeface="+mn-ea"/>
                          <a:cs typeface="+mn-cs"/>
                        </a:rPr>
                        <a:t>-</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moving people to different assignments,</a:t>
                      </a:r>
                    </a:p>
                    <a:p>
                      <a:pPr marL="457200" indent="-222250">
                        <a:buFontTx/>
                        <a:buChar char="-"/>
                      </a:pPr>
                      <a:r>
                        <a:rPr lang="en-US" sz="2000" b="0" kern="1200" baseline="0" dirty="0" smtClean="0">
                          <a:solidFill>
                            <a:schemeClr val="tx1"/>
                          </a:solidFill>
                          <a:latin typeface="+mn-lt"/>
                          <a:ea typeface="+mn-ea"/>
                          <a:cs typeface="+mn-cs"/>
                        </a:rPr>
                        <a:t>outsourcing some of the work, and</a:t>
                      </a:r>
                    </a:p>
                    <a:p>
                      <a:pPr marL="457200" indent="-222250">
                        <a:buFontTx/>
                        <a:buChar char="-"/>
                      </a:pPr>
                      <a:r>
                        <a:rPr lang="en-US" sz="2000" b="0" kern="1200" baseline="0" dirty="0" smtClean="0">
                          <a:solidFill>
                            <a:schemeClr val="tx1"/>
                          </a:solidFill>
                          <a:latin typeface="+mn-lt"/>
                          <a:ea typeface="+mn-ea"/>
                          <a:cs typeface="+mn-cs"/>
                        </a:rPr>
                        <a:t>replacing </a:t>
                      </a:r>
                      <a:r>
                        <a:rPr lang="en-US" sz="2000" b="0" kern="1200" dirty="0" smtClean="0">
                          <a:solidFill>
                            <a:schemeClr val="tx1"/>
                          </a:solidFill>
                          <a:latin typeface="+mn-lt"/>
                          <a:ea typeface="+mn-ea"/>
                          <a:cs typeface="+mn-cs"/>
                        </a:rPr>
                        <a:t>team members who leave.</a:t>
                      </a:r>
                    </a:p>
                    <a:p>
                      <a:pPr marL="234950" indent="-234950">
                        <a:buFont typeface="Arial" panose="020B0604020202020204" pitchFamily="34" charset="0"/>
                        <a:buChar char="•"/>
                      </a:pPr>
                      <a:r>
                        <a:rPr lang="en-US" sz="2000" b="0" kern="1200" dirty="0" smtClean="0">
                          <a:solidFill>
                            <a:schemeClr val="tx1"/>
                          </a:solidFill>
                          <a:latin typeface="+mn-lt"/>
                          <a:ea typeface="+mn-ea"/>
                          <a:cs typeface="+mn-cs"/>
                        </a:rPr>
                        <a:t>Preventive actions like cross training to reduce problems during project team member absences and additional role clarification to ensure all responsibilities are fulfilled</a:t>
                      </a:r>
                      <a:endParaRPr lang="en-US" sz="2000" b="0" kern="1200" dirty="0">
                        <a:solidFill>
                          <a:schemeClr val="tx1"/>
                        </a:solidFill>
                        <a:latin typeface="+mn-lt"/>
                        <a:ea typeface="+mn-ea"/>
                        <a:cs typeface="+mn-cs"/>
                      </a:endParaRPr>
                    </a:p>
                  </a:txBody>
                  <a:tcPr marT="91440" marB="91440"/>
                </a:tc>
              </a:tr>
              <a:tr h="472440">
                <a:tc>
                  <a:txBody>
                    <a:bodyPr/>
                    <a:lstStyle/>
                    <a:p>
                      <a:r>
                        <a:rPr lang="en-US" sz="2000" b="0" dirty="0" smtClean="0"/>
                        <a:t>Proj Mgt Plan Update</a:t>
                      </a:r>
                      <a:endParaRPr lang="en-US" sz="2000" b="0" dirty="0"/>
                    </a:p>
                  </a:txBody>
                  <a:tcPr marT="91440" marB="91440"/>
                </a:tc>
                <a:tc>
                  <a:txBody>
                    <a:bodyPr/>
                    <a:lstStyle/>
                    <a:p>
                      <a:endParaRPr lang="en-US" sz="2000" b="0" kern="1200" dirty="0" smtClean="0">
                        <a:solidFill>
                          <a:schemeClr val="tx1"/>
                        </a:solidFill>
                        <a:latin typeface="+mn-lt"/>
                        <a:ea typeface="+mn-ea"/>
                        <a:cs typeface="+mn-cs"/>
                      </a:endParaRPr>
                    </a:p>
                  </a:txBody>
                  <a:tcPr marT="91440" marB="91440"/>
                </a:tc>
              </a:tr>
              <a:tr h="729343">
                <a:tc>
                  <a:txBody>
                    <a:bodyPr/>
                    <a:lstStyle/>
                    <a:p>
                      <a:r>
                        <a:rPr lang="en-US" sz="2000" b="0" dirty="0" smtClean="0"/>
                        <a:t>Project Documents Updates</a:t>
                      </a:r>
                      <a:endParaRPr lang="en-US" sz="2000" b="0" dirty="0"/>
                    </a:p>
                  </a:txBody>
                  <a:tcPr marT="91440" marB="91440"/>
                </a:tc>
                <a:tc>
                  <a:txBody>
                    <a:bodyPr/>
                    <a:lstStyle/>
                    <a:p>
                      <a:pPr marL="173038" indent="-173038">
                        <a:buFont typeface="Arial" panose="020B0604020202020204" pitchFamily="34" charset="0"/>
                        <a:buChar char="•"/>
                      </a:pPr>
                      <a:r>
                        <a:rPr lang="en-US" sz="2000" b="0" kern="1200" dirty="0" smtClean="0">
                          <a:solidFill>
                            <a:schemeClr val="tx1"/>
                          </a:solidFill>
                          <a:latin typeface="+mn-lt"/>
                          <a:ea typeface="+mn-ea"/>
                          <a:cs typeface="+mn-cs"/>
                        </a:rPr>
                        <a:t>Issue log,</a:t>
                      </a:r>
                    </a:p>
                    <a:p>
                      <a:pPr marL="173038" indent="-173038">
                        <a:buFont typeface="Arial" panose="020B0604020202020204" pitchFamily="34" charset="0"/>
                        <a:buChar char="•"/>
                      </a:pPr>
                      <a:r>
                        <a:rPr lang="en-US" sz="2000" b="0" kern="1200" dirty="0" smtClean="0">
                          <a:solidFill>
                            <a:schemeClr val="tx1"/>
                          </a:solidFill>
                          <a:latin typeface="+mn-lt"/>
                          <a:ea typeface="+mn-ea"/>
                          <a:cs typeface="+mn-cs"/>
                        </a:rPr>
                        <a:t>Project Staff Assignments</a:t>
                      </a:r>
                    </a:p>
                  </a:txBody>
                  <a:tcPr marT="91440" marB="91440"/>
                </a:tc>
              </a:tr>
              <a:tr h="729343">
                <a:tc>
                  <a:txBody>
                    <a:bodyPr/>
                    <a:lstStyle/>
                    <a:p>
                      <a:r>
                        <a:rPr lang="en-US" sz="2000" b="0" dirty="0" smtClean="0"/>
                        <a:t>EEF</a:t>
                      </a:r>
                      <a:r>
                        <a:rPr lang="en-US" sz="2000" b="0" baseline="0" dirty="0" smtClean="0"/>
                        <a:t> &amp; OPA Updates</a:t>
                      </a:r>
                      <a:endParaRPr lang="en-US" sz="2000" b="0" dirty="0"/>
                    </a:p>
                  </a:txBody>
                  <a:tcPr marT="91440" marB="91440"/>
                </a:tc>
                <a:tc>
                  <a:txBody>
                    <a:bodyPr/>
                    <a:lstStyle/>
                    <a:p>
                      <a:pPr marL="176213" indent="-176213">
                        <a:buFont typeface="Arial" panose="020B0604020202020204" pitchFamily="34" charset="0"/>
                        <a:buChar char="•"/>
                      </a:pPr>
                      <a:r>
                        <a:rPr lang="en-US" sz="2000" b="0" i="0" u="none" strike="noStrike" kern="1200" baseline="0" dirty="0" smtClean="0">
                          <a:solidFill>
                            <a:schemeClr val="tx1"/>
                          </a:solidFill>
                          <a:latin typeface="+mn-lt"/>
                          <a:ea typeface="+mn-ea"/>
                          <a:cs typeface="+mn-cs"/>
                        </a:rPr>
                        <a:t>Input to organisational performance appraisals</a:t>
                      </a:r>
                    </a:p>
                    <a:p>
                      <a:pPr marL="176213" indent="-176213">
                        <a:buFont typeface="Arial" panose="020B0604020202020204" pitchFamily="34" charset="0"/>
                        <a:buChar char="•"/>
                      </a:pPr>
                      <a:r>
                        <a:rPr lang="en-US" sz="2000" b="0" i="0" u="none" strike="noStrike" kern="1200" baseline="0" dirty="0" smtClean="0">
                          <a:solidFill>
                            <a:schemeClr val="tx1"/>
                          </a:solidFill>
                          <a:latin typeface="+mn-lt"/>
                          <a:ea typeface="+mn-ea"/>
                          <a:cs typeface="+mn-cs"/>
                        </a:rPr>
                        <a:t>Personnel skill updates</a:t>
                      </a:r>
                    </a:p>
                    <a:p>
                      <a:pPr marL="176213" indent="-176213">
                        <a:buFont typeface="Arial" panose="020B0604020202020204" pitchFamily="34" charset="0"/>
                        <a:buChar char="•"/>
                      </a:pPr>
                      <a:r>
                        <a:rPr lang="en-US" sz="2000" b="0" i="0" u="none" strike="noStrike" kern="1200" baseline="0" dirty="0" smtClean="0">
                          <a:solidFill>
                            <a:schemeClr val="tx1"/>
                          </a:solidFill>
                          <a:latin typeface="+mn-lt"/>
                          <a:ea typeface="+mn-ea"/>
                          <a:cs typeface="+mn-cs"/>
                        </a:rPr>
                        <a:t>Historical information and lessons learned documentation,</a:t>
                      </a:r>
                    </a:p>
                    <a:p>
                      <a:pPr marL="176213" indent="-176213">
                        <a:buFont typeface="Arial" panose="020B0604020202020204" pitchFamily="34" charset="0"/>
                        <a:buChar char="•"/>
                      </a:pPr>
                      <a:r>
                        <a:rPr lang="en-US" sz="2000" b="0" i="0" u="none" strike="noStrike" kern="1200" baseline="0" dirty="0" smtClean="0">
                          <a:solidFill>
                            <a:schemeClr val="tx1"/>
                          </a:solidFill>
                          <a:latin typeface="+mn-lt"/>
                          <a:ea typeface="+mn-ea"/>
                          <a:cs typeface="+mn-cs"/>
                        </a:rPr>
                        <a:t>Templates</a:t>
                      </a:r>
                    </a:p>
                    <a:p>
                      <a:pPr marL="176213" indent="-176213">
                        <a:buFont typeface="Arial" panose="020B0604020202020204" pitchFamily="34" charset="0"/>
                        <a:buChar char="•"/>
                      </a:pPr>
                      <a:r>
                        <a:rPr lang="en-US" sz="2000" b="0" i="0" u="none" strike="noStrike" kern="1200" baseline="0" dirty="0" smtClean="0">
                          <a:solidFill>
                            <a:schemeClr val="tx1"/>
                          </a:solidFill>
                          <a:latin typeface="+mn-lt"/>
                          <a:ea typeface="+mn-ea"/>
                          <a:cs typeface="+mn-cs"/>
                        </a:rPr>
                        <a:t>Organisational standard processes</a:t>
                      </a:r>
                      <a:endParaRPr lang="en-US" sz="2000" b="0" i="0" u="none" strike="noStrike" kern="1200" baseline="0" dirty="0">
                        <a:solidFill>
                          <a:schemeClr val="tx1"/>
                        </a:solidFill>
                        <a:latin typeface="+mn-lt"/>
                        <a:ea typeface="+mn-ea"/>
                        <a:cs typeface="+mn-cs"/>
                      </a:endParaRPr>
                    </a:p>
                  </a:txBody>
                  <a:tcPr marT="91440" marB="91440"/>
                </a:tc>
              </a:tr>
            </a:tbl>
          </a:graphicData>
        </a:graphic>
      </p:graphicFrame>
      <p:sp>
        <p:nvSpPr>
          <p:cNvPr id="5" name="Footer Placeholder 3"/>
          <p:cNvSpPr>
            <a:spLocks noGrp="1"/>
          </p:cNvSpPr>
          <p:nvPr>
            <p:ph type="ftr" sz="quarter" idx="11"/>
          </p:nvPr>
        </p:nvSpPr>
        <p:spPr>
          <a:xfrm>
            <a:off x="76200" y="6412523"/>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2019966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Manage Project Team Tools &amp; Techniques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8</a:t>
            </a:fld>
            <a:endParaRPr lang="en-US" b="1" dirty="0">
              <a:solidFill>
                <a:prstClr val="black"/>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604829010"/>
              </p:ext>
            </p:extLst>
          </p:nvPr>
        </p:nvGraphicFramePr>
        <p:xfrm>
          <a:off x="146538" y="627185"/>
          <a:ext cx="8845061" cy="5486400"/>
        </p:xfrm>
        <a:graphic>
          <a:graphicData uri="http://schemas.openxmlformats.org/drawingml/2006/table">
            <a:tbl>
              <a:tblPr firstRow="1" bandRow="1">
                <a:tableStyleId>{5940675A-B579-460E-94D1-54222C63F5DA}</a:tableStyleId>
              </a:tblPr>
              <a:tblGrid>
                <a:gridCol w="2172471"/>
                <a:gridCol w="6672590"/>
              </a:tblGrid>
              <a:tr h="457200">
                <a:tc>
                  <a:txBody>
                    <a:bodyPr/>
                    <a:lstStyle/>
                    <a:p>
                      <a:r>
                        <a:rPr lang="en-US" sz="2000" b="0" dirty="0" smtClean="0"/>
                        <a:t>Input</a:t>
                      </a:r>
                      <a:endParaRPr lang="en-US" sz="2000" b="0" dirty="0"/>
                    </a:p>
                  </a:txBody>
                  <a:tcPr marT="91440" marB="91440" anchor="b">
                    <a:solidFill>
                      <a:schemeClr val="bg1">
                        <a:lumMod val="85000"/>
                      </a:schemeClr>
                    </a:solidFill>
                  </a:tcPr>
                </a:tc>
                <a:tc>
                  <a:txBody>
                    <a:bodyPr/>
                    <a:lstStyle/>
                    <a:p>
                      <a:r>
                        <a:rPr lang="en-US" sz="2000" b="0" dirty="0" smtClean="0"/>
                        <a:t>Details</a:t>
                      </a:r>
                      <a:endParaRPr lang="en-US" sz="2000" b="0" dirty="0"/>
                    </a:p>
                  </a:txBody>
                  <a:tcPr marT="91440" marB="91440" anchor="b">
                    <a:solidFill>
                      <a:schemeClr val="bg1">
                        <a:lumMod val="85000"/>
                      </a:schemeClr>
                    </a:solidFill>
                  </a:tcPr>
                </a:tc>
              </a:tr>
              <a:tr h="457200">
                <a:tc>
                  <a:txBody>
                    <a:bodyPr/>
                    <a:lstStyle/>
                    <a:p>
                      <a:r>
                        <a:rPr lang="en-US" sz="2000" b="0" baseline="0" dirty="0" smtClean="0"/>
                        <a:t>Observation and Conversation</a:t>
                      </a:r>
                      <a:endParaRPr lang="en-US" sz="2000" b="0" dirty="0"/>
                    </a:p>
                  </a:txBody>
                  <a:tcPr marT="91440" marB="91440"/>
                </a:tc>
                <a:tc>
                  <a:txBody>
                    <a:bodyPr/>
                    <a:lstStyle/>
                    <a:p>
                      <a:pPr marL="234950" indent="-234950">
                        <a:buFont typeface="Arial" panose="020B0604020202020204" pitchFamily="34" charset="0"/>
                        <a:buChar char="•"/>
                      </a:pPr>
                      <a:r>
                        <a:rPr lang="en-US" sz="2000" b="0" kern="1200" dirty="0" smtClean="0">
                          <a:solidFill>
                            <a:schemeClr val="tx1"/>
                          </a:solidFill>
                          <a:latin typeface="+mn-lt"/>
                          <a:ea typeface="+mn-ea"/>
                          <a:cs typeface="+mn-cs"/>
                        </a:rPr>
                        <a:t>Used to stay in touch with the work and attitudes of project team members</a:t>
                      </a:r>
                    </a:p>
                    <a:p>
                      <a:pPr marL="234950" indent="-234950">
                        <a:buFont typeface="Arial" panose="020B0604020202020204" pitchFamily="34" charset="0"/>
                        <a:buChar char="•"/>
                      </a:pPr>
                      <a:r>
                        <a:rPr lang="en-US" sz="2000" b="0" kern="1200" dirty="0" smtClean="0">
                          <a:solidFill>
                            <a:schemeClr val="tx1"/>
                          </a:solidFill>
                          <a:latin typeface="+mn-lt"/>
                          <a:ea typeface="+mn-ea"/>
                          <a:cs typeface="+mn-cs"/>
                        </a:rPr>
                        <a:t>The project management team monitors progress toward project deliverables, accomplishments that are a source</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of pride for team members, and interpersonal issues</a:t>
                      </a:r>
                      <a:endParaRPr lang="en-US" sz="2000" b="0" kern="1200" dirty="0">
                        <a:solidFill>
                          <a:schemeClr val="tx1"/>
                        </a:solidFill>
                        <a:latin typeface="+mn-lt"/>
                        <a:ea typeface="+mn-ea"/>
                        <a:cs typeface="+mn-cs"/>
                      </a:endParaRPr>
                    </a:p>
                  </a:txBody>
                  <a:tcPr marT="91440" marB="91440"/>
                </a:tc>
              </a:tr>
              <a:tr h="472440">
                <a:tc>
                  <a:txBody>
                    <a:bodyPr/>
                    <a:lstStyle/>
                    <a:p>
                      <a:r>
                        <a:rPr lang="en-US" sz="2000" b="0" dirty="0" smtClean="0"/>
                        <a:t>Project Performance Appraisals</a:t>
                      </a:r>
                      <a:endParaRPr lang="en-US" sz="2000" b="0" dirty="0"/>
                    </a:p>
                  </a:txBody>
                  <a:tcPr marT="91440" marB="91440"/>
                </a:tc>
                <a:tc>
                  <a:txBody>
                    <a:bodyPr/>
                    <a:lstStyle/>
                    <a:p>
                      <a:r>
                        <a:rPr lang="en-US" sz="2000" b="0" i="0" u="none" strike="noStrike" kern="1200" baseline="0" dirty="0" smtClean="0">
                          <a:solidFill>
                            <a:schemeClr val="tx1"/>
                          </a:solidFill>
                          <a:latin typeface="+mn-lt"/>
                          <a:ea typeface="+mn-ea"/>
                          <a:cs typeface="+mn-cs"/>
                        </a:rPr>
                        <a:t>Done to clarify roles and responsibilities, provided constructive feedback to team members, discover unknown or unresolved issues, develop individual training plans, and establish of specific goals for future time periods</a:t>
                      </a:r>
                      <a:endParaRPr lang="en-US" sz="2000" b="0" kern="1200" dirty="0" smtClean="0">
                        <a:solidFill>
                          <a:schemeClr val="tx1"/>
                        </a:solidFill>
                        <a:latin typeface="+mn-lt"/>
                        <a:ea typeface="+mn-ea"/>
                        <a:cs typeface="+mn-cs"/>
                      </a:endParaRPr>
                    </a:p>
                  </a:txBody>
                  <a:tcPr marT="91440" marB="91440"/>
                </a:tc>
              </a:tr>
              <a:tr h="729343">
                <a:tc>
                  <a:txBody>
                    <a:bodyPr/>
                    <a:lstStyle/>
                    <a:p>
                      <a:r>
                        <a:rPr lang="en-US" sz="2000" b="0" dirty="0" smtClean="0"/>
                        <a:t>Conflict Management</a:t>
                      </a:r>
                      <a:endParaRPr lang="en-US" sz="2000" b="0" dirty="0"/>
                    </a:p>
                  </a:txBody>
                  <a:tcPr marT="91440" marB="91440"/>
                </a:tc>
                <a:tc>
                  <a:txBody>
                    <a:bodyPr/>
                    <a:lstStyle/>
                    <a:p>
                      <a:pPr marL="0" indent="0">
                        <a:buFont typeface="Arial" panose="020B0604020202020204" pitchFamily="34" charset="0"/>
                        <a:buNone/>
                      </a:pPr>
                      <a:r>
                        <a:rPr lang="en-US" sz="2000" b="0" kern="1200" dirty="0" smtClean="0">
                          <a:solidFill>
                            <a:schemeClr val="tx1"/>
                          </a:solidFill>
                          <a:latin typeface="+mn-lt"/>
                          <a:ea typeface="+mn-ea"/>
                          <a:cs typeface="+mn-cs"/>
                        </a:rPr>
                        <a:t>Conflict resolution techniques</a:t>
                      </a:r>
                    </a:p>
                  </a:txBody>
                  <a:tcPr marT="91440" marB="91440"/>
                </a:tc>
              </a:tr>
              <a:tr h="729343">
                <a:tc>
                  <a:txBody>
                    <a:bodyPr/>
                    <a:lstStyle/>
                    <a:p>
                      <a:r>
                        <a:rPr lang="en-US" sz="2000" b="0" dirty="0" smtClean="0"/>
                        <a:t>Interpersonal Skills</a:t>
                      </a:r>
                      <a:endParaRPr lang="en-US" sz="2000" b="0" dirty="0"/>
                    </a:p>
                  </a:txBody>
                  <a:tcPr marT="91440" marB="91440"/>
                </a:tc>
                <a:tc>
                  <a:txBody>
                    <a:bodyPr/>
                    <a:lstStyle/>
                    <a:p>
                      <a:pPr marL="0" indent="0">
                        <a:buFont typeface="Arial" panose="020B0604020202020204" pitchFamily="34" charset="0"/>
                        <a:buNone/>
                      </a:pPr>
                      <a:r>
                        <a:rPr lang="en-US" sz="2000" b="0" i="0" u="none" strike="noStrike" kern="1200" baseline="0" dirty="0" smtClean="0">
                          <a:solidFill>
                            <a:schemeClr val="tx1"/>
                          </a:solidFill>
                          <a:latin typeface="+mn-lt"/>
                          <a:ea typeface="+mn-ea"/>
                          <a:cs typeface="+mn-cs"/>
                        </a:rPr>
                        <a:t>A combination of technical, personal, and conceptual skills to analyze situations and interact appropriately with team members, to capitalise on their strengths</a:t>
                      </a:r>
                      <a:endParaRPr lang="en-US" sz="2000" b="0" i="0" u="none" strike="noStrike" kern="1200" baseline="0" dirty="0">
                        <a:solidFill>
                          <a:schemeClr val="tx1"/>
                        </a:solidFill>
                        <a:latin typeface="+mn-lt"/>
                        <a:ea typeface="+mn-ea"/>
                        <a:cs typeface="+mn-cs"/>
                      </a:endParaRPr>
                    </a:p>
                  </a:txBody>
                  <a:tcPr marT="91440" marB="91440"/>
                </a:tc>
              </a:tr>
            </a:tbl>
          </a:graphicData>
        </a:graphic>
      </p:graphicFrame>
      <p:sp>
        <p:nvSpPr>
          <p:cNvPr id="5" name="Footer Placeholder 3"/>
          <p:cNvSpPr>
            <a:spLocks noGrp="1"/>
          </p:cNvSpPr>
          <p:nvPr>
            <p:ph type="ftr" sz="quarter" idx="11"/>
          </p:nvPr>
        </p:nvSpPr>
        <p:spPr>
          <a:xfrm>
            <a:off x="0" y="65690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37133408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Getting Cooperation from Project Team &amp; Stakeholders…1/2</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562708"/>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9</a:t>
            </a:fld>
            <a:endParaRPr lang="en-US" b="1" dirty="0">
              <a:solidFill>
                <a:prstClr val="black"/>
              </a:solidFill>
            </a:endParaRPr>
          </a:p>
        </p:txBody>
      </p:sp>
      <p:sp>
        <p:nvSpPr>
          <p:cNvPr id="20" name="TextBox 19"/>
          <p:cNvSpPr txBox="1"/>
          <p:nvPr/>
        </p:nvSpPr>
        <p:spPr>
          <a:xfrm>
            <a:off x="152400" y="699658"/>
            <a:ext cx="8839200" cy="6170920"/>
          </a:xfrm>
          <a:prstGeom prst="rect">
            <a:avLst/>
          </a:prstGeom>
          <a:noFill/>
        </p:spPr>
        <p:txBody>
          <a:bodyPr wrap="square" rtlCol="0">
            <a:spAutoFit/>
          </a:bodyPr>
          <a:lstStyle/>
          <a:p>
            <a:pPr>
              <a:spcBef>
                <a:spcPts val="1200"/>
              </a:spcBef>
            </a:pPr>
            <a:r>
              <a:rPr lang="en-US" sz="2400" dirty="0" smtClean="0"/>
              <a:t>Cooperation &amp; Performance from Project Team &amp; Stakeholders received by the Project Manager through exercise of Powers:</a:t>
            </a:r>
          </a:p>
          <a:p>
            <a:pPr algn="ctr">
              <a:spcBef>
                <a:spcPts val="600"/>
              </a:spcBef>
            </a:pPr>
            <a:r>
              <a:rPr lang="en-US" sz="2400" b="1" dirty="0" smtClean="0">
                <a:solidFill>
                  <a:srgbClr val="0000FF"/>
                </a:solidFill>
              </a:rPr>
              <a:t>Positional Powers</a:t>
            </a:r>
            <a:endParaRPr lang="en-US" sz="2400" b="1" dirty="0">
              <a:solidFill>
                <a:srgbClr val="0000FF"/>
              </a:solidFill>
            </a:endParaRPr>
          </a:p>
          <a:p>
            <a:pPr marL="342900" indent="-342900">
              <a:spcBef>
                <a:spcPts val="600"/>
              </a:spcBef>
              <a:buFont typeface="Arial" panose="020B0604020202020204" pitchFamily="34" charset="0"/>
              <a:buChar char="•"/>
            </a:pPr>
            <a:r>
              <a:rPr lang="en-US" sz="2400" b="1" dirty="0" smtClean="0"/>
              <a:t>Formal </a:t>
            </a:r>
            <a:r>
              <a:rPr lang="en-US" sz="2400" b="1" dirty="0"/>
              <a:t>(Legitimate</a:t>
            </a:r>
            <a:r>
              <a:rPr lang="en-US" sz="2400" b="1" dirty="0" smtClean="0"/>
              <a:t>): </a:t>
            </a:r>
            <a:r>
              <a:rPr lang="en-US" sz="2400" dirty="0" smtClean="0"/>
              <a:t>Power based </a:t>
            </a:r>
            <a:r>
              <a:rPr lang="en-US" sz="2400" dirty="0"/>
              <a:t>on </a:t>
            </a:r>
            <a:r>
              <a:rPr lang="en-US" sz="2400" dirty="0" smtClean="0"/>
              <a:t>Proj Manager’s authority</a:t>
            </a:r>
          </a:p>
          <a:p>
            <a:pPr marL="339725">
              <a:spcBef>
                <a:spcPts val="600"/>
              </a:spcBef>
            </a:pPr>
            <a:r>
              <a:rPr lang="en-US" sz="2400" u="sng" dirty="0" smtClean="0"/>
              <a:t>Example</a:t>
            </a:r>
            <a:r>
              <a:rPr lang="en-US" sz="2400" dirty="0"/>
              <a:t>: </a:t>
            </a:r>
            <a:r>
              <a:rPr lang="en-US" sz="2400" i="1" dirty="0"/>
              <a:t>“You need to listen to me when I tell you to do this work, because I have been put in charge</a:t>
            </a:r>
            <a:r>
              <a:rPr lang="en-US" sz="2400" i="1" dirty="0" smtClean="0"/>
              <a:t>!”</a:t>
            </a:r>
          </a:p>
          <a:p>
            <a:pPr marL="342900" indent="-342900">
              <a:spcBef>
                <a:spcPts val="600"/>
              </a:spcBef>
              <a:buFont typeface="Arial" panose="020B0604020202020204" pitchFamily="34" charset="0"/>
              <a:buChar char="•"/>
            </a:pPr>
            <a:r>
              <a:rPr lang="en-US" sz="2400" b="1" dirty="0" smtClean="0"/>
              <a:t>Reward:</a:t>
            </a:r>
            <a:r>
              <a:rPr lang="en-US" sz="2400" dirty="0" smtClean="0"/>
              <a:t> Power stemming from the Proj Manager rewarding the team members for good work</a:t>
            </a:r>
          </a:p>
          <a:p>
            <a:pPr marL="339725">
              <a:spcBef>
                <a:spcPts val="600"/>
              </a:spcBef>
            </a:pPr>
            <a:r>
              <a:rPr lang="en-US" sz="2400" u="sng" dirty="0" smtClean="0"/>
              <a:t>Example</a:t>
            </a:r>
            <a:r>
              <a:rPr lang="en-US" sz="2400" dirty="0"/>
              <a:t>: </a:t>
            </a:r>
            <a:r>
              <a:rPr lang="en-US" sz="2400" i="1" dirty="0"/>
              <a:t>“</a:t>
            </a:r>
            <a:r>
              <a:rPr lang="en-US" sz="2400" i="1" dirty="0" smtClean="0"/>
              <a:t>In view of your completing the last activity well on time and within budget, I am assigning </a:t>
            </a:r>
            <a:r>
              <a:rPr lang="en-US" sz="2400" i="1" dirty="0"/>
              <a:t>you as part of </a:t>
            </a:r>
            <a:r>
              <a:rPr lang="en-US" sz="2400" i="1" dirty="0" smtClean="0"/>
              <a:t>the team going to China for the factory acceptance trials</a:t>
            </a:r>
            <a:r>
              <a:rPr lang="en-US" sz="2400" dirty="0" smtClean="0"/>
              <a:t>”</a:t>
            </a:r>
            <a:endParaRPr lang="en-US" sz="2400" dirty="0"/>
          </a:p>
          <a:p>
            <a:pPr marL="342900" indent="-342900">
              <a:spcBef>
                <a:spcPts val="600"/>
              </a:spcBef>
              <a:buFont typeface="Arial" panose="020B0604020202020204" pitchFamily="34" charset="0"/>
              <a:buChar char="•"/>
            </a:pPr>
            <a:r>
              <a:rPr lang="en-US" sz="2400" b="1" dirty="0" smtClean="0"/>
              <a:t>Penalty </a:t>
            </a:r>
            <a:r>
              <a:rPr lang="en-US" sz="2400" b="1" dirty="0"/>
              <a:t>(Coercive</a:t>
            </a:r>
            <a:r>
              <a:rPr lang="en-US" sz="2400" b="1" dirty="0" smtClean="0"/>
              <a:t>): </a:t>
            </a:r>
            <a:r>
              <a:rPr lang="en-US" sz="2400" dirty="0" smtClean="0"/>
              <a:t>Power coming </a:t>
            </a:r>
            <a:r>
              <a:rPr lang="en-US" sz="2400" dirty="0"/>
              <a:t>from the ability </a:t>
            </a:r>
            <a:r>
              <a:rPr lang="en-US" sz="2400" dirty="0" smtClean="0"/>
              <a:t>of the Proj Manager to penalise defaulting team members</a:t>
            </a:r>
          </a:p>
          <a:p>
            <a:pPr marL="339725">
              <a:spcBef>
                <a:spcPts val="600"/>
              </a:spcBef>
            </a:pPr>
            <a:r>
              <a:rPr lang="en-US" sz="2400" u="sng" dirty="0" smtClean="0"/>
              <a:t>Example</a:t>
            </a:r>
            <a:r>
              <a:rPr lang="en-US" sz="2400" dirty="0"/>
              <a:t>: </a:t>
            </a:r>
            <a:r>
              <a:rPr lang="en-US" sz="2400" i="1" dirty="0" smtClean="0"/>
              <a:t>“If </a:t>
            </a:r>
            <a:r>
              <a:rPr lang="en-US" sz="2400" i="1" dirty="0"/>
              <a:t>this does not get done on time, I will remove you from the group going to </a:t>
            </a:r>
            <a:r>
              <a:rPr lang="en-US" sz="2400" i="1" dirty="0" smtClean="0"/>
              <a:t>China for the factory acceptance trials</a:t>
            </a:r>
            <a:r>
              <a:rPr lang="en-US" sz="2400" dirty="0" smtClean="0"/>
              <a:t>”</a:t>
            </a:r>
            <a:endParaRPr lang="en-US" sz="2400" dirty="0"/>
          </a:p>
        </p:txBody>
      </p:sp>
      <p:sp>
        <p:nvSpPr>
          <p:cNvPr id="6" name="Footer Placeholder 3"/>
          <p:cNvSpPr>
            <a:spLocks noGrp="1"/>
          </p:cNvSpPr>
          <p:nvPr>
            <p:ph type="ftr" sz="quarter" idx="11"/>
          </p:nvPr>
        </p:nvSpPr>
        <p:spPr>
          <a:xfrm rot="16200000">
            <a:off x="-427037" y="6194792"/>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6459066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xEl>
                                              <p:pRg st="5" end="5"/>
                                            </p:txEl>
                                          </p:spTgt>
                                        </p:tgtEl>
                                        <p:attrNameLst>
                                          <p:attrName>style.visibility</p:attrName>
                                        </p:attrNameLst>
                                      </p:cBhvr>
                                      <p:to>
                                        <p:strVal val="visible"/>
                                      </p:to>
                                    </p:set>
                                    <p:animEffect transition="in" filter="fade">
                                      <p:cBhvr>
                                        <p:cTn id="32" dur="500"/>
                                        <p:tgtEl>
                                          <p:spTgt spid="2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xEl>
                                              <p:pRg st="6" end="6"/>
                                            </p:txEl>
                                          </p:spTgt>
                                        </p:tgtEl>
                                        <p:attrNameLst>
                                          <p:attrName>style.visibility</p:attrName>
                                        </p:attrNameLst>
                                      </p:cBhvr>
                                      <p:to>
                                        <p:strVal val="visible"/>
                                      </p:to>
                                    </p:set>
                                    <p:animEffect transition="in" filter="fade">
                                      <p:cBhvr>
                                        <p:cTn id="37" dur="500"/>
                                        <p:tgtEl>
                                          <p:spTgt spid="2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
                                            <p:txEl>
                                              <p:pRg st="7" end="7"/>
                                            </p:txEl>
                                          </p:spTgt>
                                        </p:tgtEl>
                                        <p:attrNameLst>
                                          <p:attrName>style.visibility</p:attrName>
                                        </p:attrNameLst>
                                      </p:cBhvr>
                                      <p:to>
                                        <p:strVal val="visible"/>
                                      </p:to>
                                    </p:set>
                                    <p:animEffect transition="in" filter="fade">
                                      <p:cBhvr>
                                        <p:cTn id="42" dur="500"/>
                                        <p:tgtEl>
                                          <p:spTgt spid="2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8176</TotalTime>
  <Words>1901</Words>
  <Application>Microsoft Office PowerPoint</Application>
  <PresentationFormat>On-screen Show (4:3)</PresentationFormat>
  <Paragraphs>358</Paragraphs>
  <Slides>22</Slides>
  <Notes>21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22</vt:i4>
      </vt:variant>
    </vt:vector>
  </HeadingPairs>
  <TitlesOfParts>
    <vt:vector size="29" baseType="lpstr">
      <vt:lpstr>Arial</vt:lpstr>
      <vt:lpstr>Calibri</vt:lpstr>
      <vt:lpstr>Verdana Ref</vt:lpstr>
      <vt:lpstr>Wingdings</vt:lpstr>
      <vt:lpstr>Office Theme</vt:lpstr>
      <vt:lpstr>1_Office Theme</vt:lpstr>
      <vt:lpstr>2_Office Theme</vt:lpstr>
      <vt:lpstr>Controlling Human Resources on Projects</vt:lpstr>
      <vt:lpstr>What is Controlling HR?</vt:lpstr>
      <vt:lpstr>Processes in the HR Knowledge Area</vt:lpstr>
      <vt:lpstr>Manage Project Team Inputs &amp; Outputs</vt:lpstr>
      <vt:lpstr>Manage Project Team Inputs … 1/2</vt:lpstr>
      <vt:lpstr>Manage Project Team Inputs … 2/2</vt:lpstr>
      <vt:lpstr>Manage Project Team Outputs</vt:lpstr>
      <vt:lpstr>Manage Project Team Tools &amp; Techniques</vt:lpstr>
      <vt:lpstr>Getting Cooperation from Project Team &amp; Stakeholders…1/2</vt:lpstr>
      <vt:lpstr>Getting Cooperation from Project Team &amp; Stakeholders…2/2</vt:lpstr>
      <vt:lpstr>Recognition &amp; Reward System on the Project</vt:lpstr>
      <vt:lpstr>HR Conflicts – Old vs New Thinking</vt:lpstr>
      <vt:lpstr>HR Conflicts – Inevitability on Projects</vt:lpstr>
      <vt:lpstr>HR Conflicts – Putting them in Order</vt:lpstr>
      <vt:lpstr>HR Conflicts – Preventing them</vt:lpstr>
      <vt:lpstr>HR Conflicts – Resolving them</vt:lpstr>
      <vt:lpstr>HR Conflicts – Possible Approaches</vt:lpstr>
      <vt:lpstr>HR Conflicts – in terms of Empathy &amp; Assertiveness</vt:lpstr>
      <vt:lpstr>HR MEC – Leadership Styles … 1/3</vt:lpstr>
      <vt:lpstr>HR MEC – Leadership Styles … 2/3</vt:lpstr>
      <vt:lpstr>HR MEC – Leadership Styles … 3/3</vt:lpstr>
      <vt:lpstr>Leadership – in terms of Relationship &amp; Task Behaviours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 HEC Ranking</dc:title>
  <dc:creator>Pro-Rector</dc:creator>
  <cp:lastModifiedBy>01-198131-072</cp:lastModifiedBy>
  <cp:revision>1084</cp:revision>
  <cp:lastPrinted>2014-09-05T12:27:57Z</cp:lastPrinted>
  <dcterms:created xsi:type="dcterms:W3CDTF">2006-08-16T00:00:00Z</dcterms:created>
  <dcterms:modified xsi:type="dcterms:W3CDTF">2016-01-31T11:35:25Z</dcterms:modified>
</cp:coreProperties>
</file>